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7"/>
  </p:notesMasterIdLst>
  <p:sldIdLst>
    <p:sldId id="256" r:id="rId2"/>
    <p:sldId id="257" r:id="rId3"/>
    <p:sldId id="397" r:id="rId4"/>
    <p:sldId id="404" r:id="rId5"/>
    <p:sldId id="399" r:id="rId6"/>
    <p:sldId id="400" r:id="rId7"/>
    <p:sldId id="405" r:id="rId8"/>
    <p:sldId id="407" r:id="rId9"/>
    <p:sldId id="408" r:id="rId10"/>
    <p:sldId id="409" r:id="rId11"/>
    <p:sldId id="403" r:id="rId12"/>
    <p:sldId id="398" r:id="rId13"/>
    <p:sldId id="401" r:id="rId14"/>
    <p:sldId id="402" r:id="rId15"/>
    <p:sldId id="279" r:id="rId1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1" roundtripDataSignature="AMtx7mi7AOUiGfioVPTFrFzTi+gJGDXQ/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甲鱼 老" initials="甲老" lastIdx="2" clrIdx="0">
    <p:extLst>
      <p:ext uri="{19B8F6BF-5375-455C-9EA6-DF929625EA0E}">
        <p15:presenceInfo xmlns:p15="http://schemas.microsoft.com/office/powerpoint/2012/main" userId="8e706fe32cce493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B4F9DF2-0438-42AD-B170-30067649D97E}">
  <a:tblStyle styleId="{AB4F9DF2-0438-42AD-B170-30067649D97E}" styleName="Table_0">
    <a:wholeTbl>
      <a:tcTxStyle b="off" i="off">
        <a:font>
          <a:latin typeface="Consolas"/>
          <a:ea typeface="Consolas"/>
          <a:cs typeface="Consola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onsolas"/>
          <a:ea typeface="Consolas"/>
          <a:cs typeface="Consolas"/>
        </a:font>
        <a:schemeClr val="lt1"/>
      </a:tcTxStyle>
      <a:tcStyle>
        <a:tcBdr/>
        <a:fill>
          <a:solidFill>
            <a:schemeClr val="accent1"/>
          </a:solidFill>
        </a:fill>
      </a:tcStyle>
    </a:lastCol>
    <a:firstCol>
      <a:tcTxStyle b="on" i="off">
        <a:font>
          <a:latin typeface="Consolas"/>
          <a:ea typeface="Consolas"/>
          <a:cs typeface="Consolas"/>
        </a:font>
        <a:schemeClr val="lt1"/>
      </a:tcTxStyle>
      <a:tcStyle>
        <a:tcBdr/>
        <a:fill>
          <a:solidFill>
            <a:schemeClr val="accent1"/>
          </a:solidFill>
        </a:fill>
      </a:tcStyle>
    </a:firstCol>
    <a:lastRow>
      <a:tcTxStyle b="on" i="off">
        <a:font>
          <a:latin typeface="Consolas"/>
          <a:ea typeface="Consolas"/>
          <a:cs typeface="Consola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onsolas"/>
          <a:ea typeface="Consolas"/>
          <a:cs typeface="Consola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37" autoAdjust="0"/>
    <p:restoredTop sz="86043" autoAdjust="0"/>
  </p:normalViewPr>
  <p:slideViewPr>
    <p:cSldViewPr snapToGrid="0">
      <p:cViewPr>
        <p:scale>
          <a:sx n="66" d="100"/>
          <a:sy n="66" d="100"/>
        </p:scale>
        <p:origin x="603"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36" Type="http://schemas.openxmlformats.org/officeDocument/2006/relationships/tableStyles" Target="tableStyles.xml"/><Relationship Id="rId10" Type="http://schemas.openxmlformats.org/officeDocument/2006/relationships/slide" Target="slides/slide9.xml"/><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a:extLst>
            <a:ext uri="{FF2B5EF4-FFF2-40B4-BE49-F238E27FC236}">
              <a16:creationId xmlns:a16="http://schemas.microsoft.com/office/drawing/2014/main" id="{D3D1ACB3-7F5D-F720-A349-764B3A9A193B}"/>
            </a:ext>
          </a:extLst>
        </p:cNvPr>
        <p:cNvGrpSpPr/>
        <p:nvPr/>
      </p:nvGrpSpPr>
      <p:grpSpPr>
        <a:xfrm>
          <a:off x="0" y="0"/>
          <a:ext cx="0" cy="0"/>
          <a:chOff x="0" y="0"/>
          <a:chExt cx="0" cy="0"/>
        </a:xfrm>
      </p:grpSpPr>
      <p:sp>
        <p:nvSpPr>
          <p:cNvPr id="99" name="Google Shape;99;p3:notes">
            <a:extLst>
              <a:ext uri="{FF2B5EF4-FFF2-40B4-BE49-F238E27FC236}">
                <a16:creationId xmlns:a16="http://schemas.microsoft.com/office/drawing/2014/main" id="{C149EE9B-2945-D1F0-698E-1F5E05A42FD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p3:notes">
            <a:extLst>
              <a:ext uri="{FF2B5EF4-FFF2-40B4-BE49-F238E27FC236}">
                <a16:creationId xmlns:a16="http://schemas.microsoft.com/office/drawing/2014/main" id="{1924A718-544C-A7C7-27FA-B137548F4416}"/>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1" name="Google Shape;101;p3:notes">
            <a:extLst>
              <a:ext uri="{FF2B5EF4-FFF2-40B4-BE49-F238E27FC236}">
                <a16:creationId xmlns:a16="http://schemas.microsoft.com/office/drawing/2014/main" id="{E0A504DA-FA53-EBEC-F8ED-CA741D972296}"/>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33768429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a:extLst>
            <a:ext uri="{FF2B5EF4-FFF2-40B4-BE49-F238E27FC236}">
              <a16:creationId xmlns:a16="http://schemas.microsoft.com/office/drawing/2014/main" id="{7EFA7020-9005-84EF-0E27-E91923A8AEDD}"/>
            </a:ext>
          </a:extLst>
        </p:cNvPr>
        <p:cNvGrpSpPr/>
        <p:nvPr/>
      </p:nvGrpSpPr>
      <p:grpSpPr>
        <a:xfrm>
          <a:off x="0" y="0"/>
          <a:ext cx="0" cy="0"/>
          <a:chOff x="0" y="0"/>
          <a:chExt cx="0" cy="0"/>
        </a:xfrm>
      </p:grpSpPr>
      <p:sp>
        <p:nvSpPr>
          <p:cNvPr id="99" name="Google Shape;99;p3:notes">
            <a:extLst>
              <a:ext uri="{FF2B5EF4-FFF2-40B4-BE49-F238E27FC236}">
                <a16:creationId xmlns:a16="http://schemas.microsoft.com/office/drawing/2014/main" id="{C0EF9D4B-F813-525F-B3FF-12DEBFA5835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p3:notes">
            <a:extLst>
              <a:ext uri="{FF2B5EF4-FFF2-40B4-BE49-F238E27FC236}">
                <a16:creationId xmlns:a16="http://schemas.microsoft.com/office/drawing/2014/main" id="{6D63F15E-33F4-F22C-C265-2310E83D651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1" name="Google Shape;101;p3:notes">
            <a:extLst>
              <a:ext uri="{FF2B5EF4-FFF2-40B4-BE49-F238E27FC236}">
                <a16:creationId xmlns:a16="http://schemas.microsoft.com/office/drawing/2014/main" id="{6D0848EE-CC31-774C-2DA3-A8D4D980BEFB}"/>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17442833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a:extLst>
            <a:ext uri="{FF2B5EF4-FFF2-40B4-BE49-F238E27FC236}">
              <a16:creationId xmlns:a16="http://schemas.microsoft.com/office/drawing/2014/main" id="{E164F104-67F6-076E-2EE1-4F51D4E60BCA}"/>
            </a:ext>
          </a:extLst>
        </p:cNvPr>
        <p:cNvGrpSpPr/>
        <p:nvPr/>
      </p:nvGrpSpPr>
      <p:grpSpPr>
        <a:xfrm>
          <a:off x="0" y="0"/>
          <a:ext cx="0" cy="0"/>
          <a:chOff x="0" y="0"/>
          <a:chExt cx="0" cy="0"/>
        </a:xfrm>
      </p:grpSpPr>
      <p:sp>
        <p:nvSpPr>
          <p:cNvPr id="99" name="Google Shape;99;p3:notes">
            <a:extLst>
              <a:ext uri="{FF2B5EF4-FFF2-40B4-BE49-F238E27FC236}">
                <a16:creationId xmlns:a16="http://schemas.microsoft.com/office/drawing/2014/main" id="{14B37003-B7EE-BAA5-B5EB-918437A41FC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p3:notes">
            <a:extLst>
              <a:ext uri="{FF2B5EF4-FFF2-40B4-BE49-F238E27FC236}">
                <a16:creationId xmlns:a16="http://schemas.microsoft.com/office/drawing/2014/main" id="{783321E7-58CF-0357-C711-42CFCD4C7A6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1" name="Google Shape;101;p3:notes">
            <a:extLst>
              <a:ext uri="{FF2B5EF4-FFF2-40B4-BE49-F238E27FC236}">
                <a16:creationId xmlns:a16="http://schemas.microsoft.com/office/drawing/2014/main" id="{54CB6C32-8393-B3FD-849D-6738FCF5B531}"/>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2617944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a:extLst>
            <a:ext uri="{FF2B5EF4-FFF2-40B4-BE49-F238E27FC236}">
              <a16:creationId xmlns:a16="http://schemas.microsoft.com/office/drawing/2014/main" id="{639B7D23-0AD4-F739-FE86-2D55018606AF}"/>
            </a:ext>
          </a:extLst>
        </p:cNvPr>
        <p:cNvGrpSpPr/>
        <p:nvPr/>
      </p:nvGrpSpPr>
      <p:grpSpPr>
        <a:xfrm>
          <a:off x="0" y="0"/>
          <a:ext cx="0" cy="0"/>
          <a:chOff x="0" y="0"/>
          <a:chExt cx="0" cy="0"/>
        </a:xfrm>
      </p:grpSpPr>
      <p:sp>
        <p:nvSpPr>
          <p:cNvPr id="99" name="Google Shape;99;p3:notes">
            <a:extLst>
              <a:ext uri="{FF2B5EF4-FFF2-40B4-BE49-F238E27FC236}">
                <a16:creationId xmlns:a16="http://schemas.microsoft.com/office/drawing/2014/main" id="{AFFC09DE-D2DA-404B-882E-A1945FDB3B9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p3:notes">
            <a:extLst>
              <a:ext uri="{FF2B5EF4-FFF2-40B4-BE49-F238E27FC236}">
                <a16:creationId xmlns:a16="http://schemas.microsoft.com/office/drawing/2014/main" id="{AEA81D56-FBC4-96C3-20F7-718107F5F449}"/>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1" name="Google Shape;101;p3:notes">
            <a:extLst>
              <a:ext uri="{FF2B5EF4-FFF2-40B4-BE49-F238E27FC236}">
                <a16:creationId xmlns:a16="http://schemas.microsoft.com/office/drawing/2014/main" id="{B46D9E21-A335-8692-A638-767ABD8D5D4F}"/>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256546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5" name="Google Shape;39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altLang="zh-CN" dirty="0"/>
          </a:p>
        </p:txBody>
      </p:sp>
      <p:sp>
        <p:nvSpPr>
          <p:cNvPr id="94" name="Google Shape;9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a:extLst>
            <a:ext uri="{FF2B5EF4-FFF2-40B4-BE49-F238E27FC236}">
              <a16:creationId xmlns:a16="http://schemas.microsoft.com/office/drawing/2014/main" id="{9EDB3AE3-59AB-412C-755D-11194A374988}"/>
            </a:ext>
          </a:extLst>
        </p:cNvPr>
        <p:cNvGrpSpPr/>
        <p:nvPr/>
      </p:nvGrpSpPr>
      <p:grpSpPr>
        <a:xfrm>
          <a:off x="0" y="0"/>
          <a:ext cx="0" cy="0"/>
          <a:chOff x="0" y="0"/>
          <a:chExt cx="0" cy="0"/>
        </a:xfrm>
      </p:grpSpPr>
      <p:sp>
        <p:nvSpPr>
          <p:cNvPr id="99" name="Google Shape;99;p3:notes">
            <a:extLst>
              <a:ext uri="{FF2B5EF4-FFF2-40B4-BE49-F238E27FC236}">
                <a16:creationId xmlns:a16="http://schemas.microsoft.com/office/drawing/2014/main" id="{008AC883-DC89-0E26-E701-05EDE88E559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p3:notes">
            <a:extLst>
              <a:ext uri="{FF2B5EF4-FFF2-40B4-BE49-F238E27FC236}">
                <a16:creationId xmlns:a16="http://schemas.microsoft.com/office/drawing/2014/main" id="{21EB6904-7599-4148-6DB3-D4EB6AE7F2A0}"/>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1" name="Google Shape;101;p3:notes">
            <a:extLst>
              <a:ext uri="{FF2B5EF4-FFF2-40B4-BE49-F238E27FC236}">
                <a16:creationId xmlns:a16="http://schemas.microsoft.com/office/drawing/2014/main" id="{2F8BD5D9-F448-F478-9494-5985CB62F2E1}"/>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2927391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a:extLst>
            <a:ext uri="{FF2B5EF4-FFF2-40B4-BE49-F238E27FC236}">
              <a16:creationId xmlns:a16="http://schemas.microsoft.com/office/drawing/2014/main" id="{00B0AB3D-F50C-29E7-E42A-236C5DCB7D56}"/>
            </a:ext>
          </a:extLst>
        </p:cNvPr>
        <p:cNvGrpSpPr/>
        <p:nvPr/>
      </p:nvGrpSpPr>
      <p:grpSpPr>
        <a:xfrm>
          <a:off x="0" y="0"/>
          <a:ext cx="0" cy="0"/>
          <a:chOff x="0" y="0"/>
          <a:chExt cx="0" cy="0"/>
        </a:xfrm>
      </p:grpSpPr>
      <p:sp>
        <p:nvSpPr>
          <p:cNvPr id="99" name="Google Shape;99;p3:notes">
            <a:extLst>
              <a:ext uri="{FF2B5EF4-FFF2-40B4-BE49-F238E27FC236}">
                <a16:creationId xmlns:a16="http://schemas.microsoft.com/office/drawing/2014/main" id="{D44EC48E-F1A8-4655-7C6F-26BECCADE66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p3:notes">
            <a:extLst>
              <a:ext uri="{FF2B5EF4-FFF2-40B4-BE49-F238E27FC236}">
                <a16:creationId xmlns:a16="http://schemas.microsoft.com/office/drawing/2014/main" id="{9E01F2BD-7873-59E0-FE37-B4AE3CA04F15}"/>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1" name="Google Shape;101;p3:notes">
            <a:extLst>
              <a:ext uri="{FF2B5EF4-FFF2-40B4-BE49-F238E27FC236}">
                <a16:creationId xmlns:a16="http://schemas.microsoft.com/office/drawing/2014/main" id="{5CBB3C66-1894-7F66-286E-CE6550657056}"/>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804251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a:extLst>
            <a:ext uri="{FF2B5EF4-FFF2-40B4-BE49-F238E27FC236}">
              <a16:creationId xmlns:a16="http://schemas.microsoft.com/office/drawing/2014/main" id="{8C34A012-875D-0649-24B6-FD7214211D5C}"/>
            </a:ext>
          </a:extLst>
        </p:cNvPr>
        <p:cNvGrpSpPr/>
        <p:nvPr/>
      </p:nvGrpSpPr>
      <p:grpSpPr>
        <a:xfrm>
          <a:off x="0" y="0"/>
          <a:ext cx="0" cy="0"/>
          <a:chOff x="0" y="0"/>
          <a:chExt cx="0" cy="0"/>
        </a:xfrm>
      </p:grpSpPr>
      <p:sp>
        <p:nvSpPr>
          <p:cNvPr id="99" name="Google Shape;99;p3:notes">
            <a:extLst>
              <a:ext uri="{FF2B5EF4-FFF2-40B4-BE49-F238E27FC236}">
                <a16:creationId xmlns:a16="http://schemas.microsoft.com/office/drawing/2014/main" id="{C303E392-B04C-1426-2409-C44EDA1F47A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p3:notes">
            <a:extLst>
              <a:ext uri="{FF2B5EF4-FFF2-40B4-BE49-F238E27FC236}">
                <a16:creationId xmlns:a16="http://schemas.microsoft.com/office/drawing/2014/main" id="{1ECCEB02-DD9D-6F3C-7E55-DF979B836F8B}"/>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1" name="Google Shape;101;p3:notes">
            <a:extLst>
              <a:ext uri="{FF2B5EF4-FFF2-40B4-BE49-F238E27FC236}">
                <a16:creationId xmlns:a16="http://schemas.microsoft.com/office/drawing/2014/main" id="{59249C15-8134-23FE-EB52-B2F9AA8CF42F}"/>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836983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a:extLst>
            <a:ext uri="{FF2B5EF4-FFF2-40B4-BE49-F238E27FC236}">
              <a16:creationId xmlns:a16="http://schemas.microsoft.com/office/drawing/2014/main" id="{CEE17927-CE59-42CC-7648-91C5B0636103}"/>
            </a:ext>
          </a:extLst>
        </p:cNvPr>
        <p:cNvGrpSpPr/>
        <p:nvPr/>
      </p:nvGrpSpPr>
      <p:grpSpPr>
        <a:xfrm>
          <a:off x="0" y="0"/>
          <a:ext cx="0" cy="0"/>
          <a:chOff x="0" y="0"/>
          <a:chExt cx="0" cy="0"/>
        </a:xfrm>
      </p:grpSpPr>
      <p:sp>
        <p:nvSpPr>
          <p:cNvPr id="99" name="Google Shape;99;p3:notes">
            <a:extLst>
              <a:ext uri="{FF2B5EF4-FFF2-40B4-BE49-F238E27FC236}">
                <a16:creationId xmlns:a16="http://schemas.microsoft.com/office/drawing/2014/main" id="{9FCF9718-AD9D-99FF-E260-64072466F50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p3:notes">
            <a:extLst>
              <a:ext uri="{FF2B5EF4-FFF2-40B4-BE49-F238E27FC236}">
                <a16:creationId xmlns:a16="http://schemas.microsoft.com/office/drawing/2014/main" id="{08EB2146-C2D6-2540-F194-E67972CE9B51}"/>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1" name="Google Shape;101;p3:notes">
            <a:extLst>
              <a:ext uri="{FF2B5EF4-FFF2-40B4-BE49-F238E27FC236}">
                <a16:creationId xmlns:a16="http://schemas.microsoft.com/office/drawing/2014/main" id="{28F36EB9-F82B-943F-D78C-5E5EEC427FF4}"/>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291067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a:extLst>
            <a:ext uri="{FF2B5EF4-FFF2-40B4-BE49-F238E27FC236}">
              <a16:creationId xmlns:a16="http://schemas.microsoft.com/office/drawing/2014/main" id="{D5F61B0E-C94C-59E0-0BC5-8265284FB504}"/>
            </a:ext>
          </a:extLst>
        </p:cNvPr>
        <p:cNvGrpSpPr/>
        <p:nvPr/>
      </p:nvGrpSpPr>
      <p:grpSpPr>
        <a:xfrm>
          <a:off x="0" y="0"/>
          <a:ext cx="0" cy="0"/>
          <a:chOff x="0" y="0"/>
          <a:chExt cx="0" cy="0"/>
        </a:xfrm>
      </p:grpSpPr>
      <p:sp>
        <p:nvSpPr>
          <p:cNvPr id="99" name="Google Shape;99;p3:notes">
            <a:extLst>
              <a:ext uri="{FF2B5EF4-FFF2-40B4-BE49-F238E27FC236}">
                <a16:creationId xmlns:a16="http://schemas.microsoft.com/office/drawing/2014/main" id="{F64D6917-FDB9-9D59-7032-AFD13D665BA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p3:notes">
            <a:extLst>
              <a:ext uri="{FF2B5EF4-FFF2-40B4-BE49-F238E27FC236}">
                <a16:creationId xmlns:a16="http://schemas.microsoft.com/office/drawing/2014/main" id="{C542C28F-8031-6BF8-8415-1AAA9121610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1" name="Google Shape;101;p3:notes">
            <a:extLst>
              <a:ext uri="{FF2B5EF4-FFF2-40B4-BE49-F238E27FC236}">
                <a16:creationId xmlns:a16="http://schemas.microsoft.com/office/drawing/2014/main" id="{66B5ECF6-912E-040B-2223-85FA3124735F}"/>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1435806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a:extLst>
            <a:ext uri="{FF2B5EF4-FFF2-40B4-BE49-F238E27FC236}">
              <a16:creationId xmlns:a16="http://schemas.microsoft.com/office/drawing/2014/main" id="{0E8BDEA5-2704-CB07-30A4-869DC949BD2E}"/>
            </a:ext>
          </a:extLst>
        </p:cNvPr>
        <p:cNvGrpSpPr/>
        <p:nvPr/>
      </p:nvGrpSpPr>
      <p:grpSpPr>
        <a:xfrm>
          <a:off x="0" y="0"/>
          <a:ext cx="0" cy="0"/>
          <a:chOff x="0" y="0"/>
          <a:chExt cx="0" cy="0"/>
        </a:xfrm>
      </p:grpSpPr>
      <p:sp>
        <p:nvSpPr>
          <p:cNvPr id="99" name="Google Shape;99;p3:notes">
            <a:extLst>
              <a:ext uri="{FF2B5EF4-FFF2-40B4-BE49-F238E27FC236}">
                <a16:creationId xmlns:a16="http://schemas.microsoft.com/office/drawing/2014/main" id="{718F2069-FEB8-CB99-5E0C-9A709CAE4EC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p3:notes">
            <a:extLst>
              <a:ext uri="{FF2B5EF4-FFF2-40B4-BE49-F238E27FC236}">
                <a16:creationId xmlns:a16="http://schemas.microsoft.com/office/drawing/2014/main" id="{10F6371A-687E-C66E-26D0-EFB1C6F5A50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1" name="Google Shape;101;p3:notes">
            <a:extLst>
              <a:ext uri="{FF2B5EF4-FFF2-40B4-BE49-F238E27FC236}">
                <a16:creationId xmlns:a16="http://schemas.microsoft.com/office/drawing/2014/main" id="{797EDFDA-71FF-CCB0-AC49-0D80DE488D5B}"/>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3849017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a:extLst>
            <a:ext uri="{FF2B5EF4-FFF2-40B4-BE49-F238E27FC236}">
              <a16:creationId xmlns:a16="http://schemas.microsoft.com/office/drawing/2014/main" id="{33ABDBEF-DC9F-A94F-4A98-22EFEA801D16}"/>
            </a:ext>
          </a:extLst>
        </p:cNvPr>
        <p:cNvGrpSpPr/>
        <p:nvPr/>
      </p:nvGrpSpPr>
      <p:grpSpPr>
        <a:xfrm>
          <a:off x="0" y="0"/>
          <a:ext cx="0" cy="0"/>
          <a:chOff x="0" y="0"/>
          <a:chExt cx="0" cy="0"/>
        </a:xfrm>
      </p:grpSpPr>
      <p:sp>
        <p:nvSpPr>
          <p:cNvPr id="99" name="Google Shape;99;p3:notes">
            <a:extLst>
              <a:ext uri="{FF2B5EF4-FFF2-40B4-BE49-F238E27FC236}">
                <a16:creationId xmlns:a16="http://schemas.microsoft.com/office/drawing/2014/main" id="{811F6B16-126C-A9BC-D49D-91BEAE34979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p3:notes">
            <a:extLst>
              <a:ext uri="{FF2B5EF4-FFF2-40B4-BE49-F238E27FC236}">
                <a16:creationId xmlns:a16="http://schemas.microsoft.com/office/drawing/2014/main" id="{62048B82-E547-5E0B-25D3-8B9F893B1C85}"/>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1" name="Google Shape;101;p3:notes">
            <a:extLst>
              <a:ext uri="{FF2B5EF4-FFF2-40B4-BE49-F238E27FC236}">
                <a16:creationId xmlns:a16="http://schemas.microsoft.com/office/drawing/2014/main" id="{2FE18F15-A538-455B-519F-44070A54DCF0}"/>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3524202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标题幻灯片" type="title">
  <p:cSld name="TITLE">
    <p:spTree>
      <p:nvGrpSpPr>
        <p:cNvPr id="1" name="Shape 15"/>
        <p:cNvGrpSpPr/>
        <p:nvPr/>
      </p:nvGrpSpPr>
      <p:grpSpPr>
        <a:xfrm>
          <a:off x="0" y="0"/>
          <a:ext cx="0" cy="0"/>
          <a:chOff x="0" y="0"/>
          <a:chExt cx="0" cy="0"/>
        </a:xfrm>
      </p:grpSpPr>
      <p:sp>
        <p:nvSpPr>
          <p:cNvPr id="16" name="Google Shape;16;p2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onsola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33"/>
        <p:cNvGrpSpPr/>
        <p:nvPr/>
      </p:nvGrpSpPr>
      <p:grpSpPr>
        <a:xfrm>
          <a:off x="0" y="0"/>
          <a:ext cx="0" cy="0"/>
          <a:chOff x="0" y="0"/>
          <a:chExt cx="0" cy="0"/>
        </a:xfrm>
      </p:grpSpPr>
      <p:sp>
        <p:nvSpPr>
          <p:cNvPr id="34" name="Google Shape;34;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40"/>
        <p:cNvGrpSpPr/>
        <p:nvPr/>
      </p:nvGrpSpPr>
      <p:grpSpPr>
        <a:xfrm>
          <a:off x="0" y="0"/>
          <a:ext cx="0" cy="0"/>
          <a:chOff x="0" y="0"/>
          <a:chExt cx="0" cy="0"/>
        </a:xfrm>
      </p:grpSpPr>
      <p:sp>
        <p:nvSpPr>
          <p:cNvPr id="41" name="Google Shape;41;p3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3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3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3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3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49"/>
        <p:cNvGrpSpPr/>
        <p:nvPr/>
      </p:nvGrpSpPr>
      <p:grpSpPr>
        <a:xfrm>
          <a:off x="0" y="0"/>
          <a:ext cx="0" cy="0"/>
          <a:chOff x="0" y="0"/>
          <a:chExt cx="0" cy="0"/>
        </a:xfrm>
      </p:grpSpPr>
      <p:sp>
        <p:nvSpPr>
          <p:cNvPr id="50" name="Google Shape;50;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54"/>
        <p:cNvGrpSpPr/>
        <p:nvPr/>
      </p:nvGrpSpPr>
      <p:grpSpPr>
        <a:xfrm>
          <a:off x="0" y="0"/>
          <a:ext cx="0" cy="0"/>
          <a:chOff x="0" y="0"/>
          <a:chExt cx="0" cy="0"/>
        </a:xfrm>
      </p:grpSpPr>
      <p:sp>
        <p:nvSpPr>
          <p:cNvPr id="55" name="Google Shape;55;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58"/>
        <p:cNvGrpSpPr/>
        <p:nvPr/>
      </p:nvGrpSpPr>
      <p:grpSpPr>
        <a:xfrm>
          <a:off x="0" y="0"/>
          <a:ext cx="0" cy="0"/>
          <a:chOff x="0" y="0"/>
          <a:chExt cx="0" cy="0"/>
        </a:xfrm>
      </p:grpSpPr>
      <p:sp>
        <p:nvSpPr>
          <p:cNvPr id="59" name="Google Shape;59;p3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onsola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3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65"/>
        <p:cNvGrpSpPr/>
        <p:nvPr/>
      </p:nvGrpSpPr>
      <p:grpSpPr>
        <a:xfrm>
          <a:off x="0" y="0"/>
          <a:ext cx="0" cy="0"/>
          <a:chOff x="0" y="0"/>
          <a:chExt cx="0" cy="0"/>
        </a:xfrm>
      </p:grpSpPr>
      <p:sp>
        <p:nvSpPr>
          <p:cNvPr id="66" name="Google Shape;66;p3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onsola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4"/>
          <p:cNvSpPr>
            <a:spLocks noGrp="1"/>
          </p:cNvSpPr>
          <p:nvPr>
            <p:ph type="pic" idx="2"/>
          </p:nvPr>
        </p:nvSpPr>
        <p:spPr>
          <a:xfrm>
            <a:off x="5183188" y="987425"/>
            <a:ext cx="6172200" cy="4873625"/>
          </a:xfrm>
          <a:prstGeom prst="rect">
            <a:avLst/>
          </a:prstGeom>
          <a:noFill/>
          <a:ln>
            <a:noFill/>
          </a:ln>
        </p:spPr>
      </p:sp>
      <p:sp>
        <p:nvSpPr>
          <p:cNvPr id="68" name="Google Shape;68;p3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72"/>
        <p:cNvGrpSpPr/>
        <p:nvPr/>
      </p:nvGrpSpPr>
      <p:grpSpPr>
        <a:xfrm>
          <a:off x="0" y="0"/>
          <a:ext cx="0" cy="0"/>
          <a:chOff x="0" y="0"/>
          <a:chExt cx="0" cy="0"/>
        </a:xfrm>
      </p:grpSpPr>
      <p:sp>
        <p:nvSpPr>
          <p:cNvPr id="73" name="Google Shape;73;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竖排标题与文本" type="vertTitleAndTx">
  <p:cSld name="VERTICAL_TITLE_AND_VERTICAL_TEXT">
    <p:spTree>
      <p:nvGrpSpPr>
        <p:cNvPr id="1" name="Shape 78"/>
        <p:cNvGrpSpPr/>
        <p:nvPr/>
      </p:nvGrpSpPr>
      <p:grpSpPr>
        <a:xfrm>
          <a:off x="0" y="0"/>
          <a:ext cx="0" cy="0"/>
          <a:chOff x="0" y="0"/>
          <a:chExt cx="0" cy="0"/>
        </a:xfrm>
      </p:grpSpPr>
      <p:sp>
        <p:nvSpPr>
          <p:cNvPr id="79" name="Google Shape;79;p3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onsolas"/>
              <a:buNone/>
              <a:defRPr sz="4400" b="0" i="0" u="none" strike="noStrike" cap="none">
                <a:solidFill>
                  <a:schemeClr val="dk1"/>
                </a:solidFill>
                <a:latin typeface="Consolas"/>
                <a:ea typeface="Consolas"/>
                <a:cs typeface="Consolas"/>
                <a:sym typeface="Consola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onsolas"/>
                <a:ea typeface="Consolas"/>
                <a:cs typeface="Consolas"/>
                <a:sym typeface="Consola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onsolas"/>
                <a:ea typeface="Consolas"/>
                <a:cs typeface="Consolas"/>
                <a:sym typeface="Consola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onsolas"/>
                <a:ea typeface="Consolas"/>
                <a:cs typeface="Consolas"/>
                <a:sym typeface="Consola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onsolas"/>
                <a:ea typeface="Consolas"/>
                <a:cs typeface="Consolas"/>
                <a:sym typeface="Consola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onsolas"/>
                <a:ea typeface="Consolas"/>
                <a:cs typeface="Consolas"/>
                <a:sym typeface="Consola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onsolas"/>
                <a:ea typeface="Consolas"/>
                <a:cs typeface="Consolas"/>
                <a:sym typeface="Consola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onsolas"/>
                <a:ea typeface="Consolas"/>
                <a:cs typeface="Consolas"/>
                <a:sym typeface="Consola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onsolas"/>
                <a:ea typeface="Consolas"/>
                <a:cs typeface="Consolas"/>
                <a:sym typeface="Consola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onsolas"/>
                <a:ea typeface="Consolas"/>
                <a:cs typeface="Consolas"/>
                <a:sym typeface="Consolas"/>
              </a:defRPr>
            </a:lvl9pPr>
          </a:lstStyle>
          <a:p>
            <a:endParaRPr/>
          </a:p>
        </p:txBody>
      </p:sp>
      <p:sp>
        <p:nvSpPr>
          <p:cNvPr id="12" name="Google Shape;1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onsolas"/>
                <a:ea typeface="Consolas"/>
                <a:cs typeface="Consolas"/>
                <a:sym typeface="Consolas"/>
              </a:defRPr>
            </a:lvl1pPr>
            <a:lvl2pPr marR="0" lvl="1" algn="l" rtl="0">
              <a:spcBef>
                <a:spcPts val="0"/>
              </a:spcBef>
              <a:spcAft>
                <a:spcPts val="0"/>
              </a:spcAft>
              <a:buSzPts val="1400"/>
              <a:buNone/>
              <a:defRPr sz="1800" b="0" i="0" u="none" strike="noStrike" cap="none">
                <a:solidFill>
                  <a:schemeClr val="dk1"/>
                </a:solidFill>
                <a:latin typeface="Consolas"/>
                <a:ea typeface="Consolas"/>
                <a:cs typeface="Consolas"/>
                <a:sym typeface="Consolas"/>
              </a:defRPr>
            </a:lvl2pPr>
            <a:lvl3pPr marR="0" lvl="2" algn="l" rtl="0">
              <a:spcBef>
                <a:spcPts val="0"/>
              </a:spcBef>
              <a:spcAft>
                <a:spcPts val="0"/>
              </a:spcAft>
              <a:buSzPts val="1400"/>
              <a:buNone/>
              <a:defRPr sz="1800" b="0" i="0" u="none" strike="noStrike" cap="none">
                <a:solidFill>
                  <a:schemeClr val="dk1"/>
                </a:solidFill>
                <a:latin typeface="Consolas"/>
                <a:ea typeface="Consolas"/>
                <a:cs typeface="Consolas"/>
                <a:sym typeface="Consolas"/>
              </a:defRPr>
            </a:lvl3pPr>
            <a:lvl4pPr marR="0" lvl="3" algn="l" rtl="0">
              <a:spcBef>
                <a:spcPts val="0"/>
              </a:spcBef>
              <a:spcAft>
                <a:spcPts val="0"/>
              </a:spcAft>
              <a:buSzPts val="1400"/>
              <a:buNone/>
              <a:defRPr sz="1800" b="0" i="0" u="none" strike="noStrike" cap="none">
                <a:solidFill>
                  <a:schemeClr val="dk1"/>
                </a:solidFill>
                <a:latin typeface="Consolas"/>
                <a:ea typeface="Consolas"/>
                <a:cs typeface="Consolas"/>
                <a:sym typeface="Consolas"/>
              </a:defRPr>
            </a:lvl4pPr>
            <a:lvl5pPr marR="0" lvl="4" algn="l" rtl="0">
              <a:spcBef>
                <a:spcPts val="0"/>
              </a:spcBef>
              <a:spcAft>
                <a:spcPts val="0"/>
              </a:spcAft>
              <a:buSzPts val="1400"/>
              <a:buNone/>
              <a:defRPr sz="1800" b="0" i="0" u="none" strike="noStrike" cap="none">
                <a:solidFill>
                  <a:schemeClr val="dk1"/>
                </a:solidFill>
                <a:latin typeface="Consolas"/>
                <a:ea typeface="Consolas"/>
                <a:cs typeface="Consolas"/>
                <a:sym typeface="Consolas"/>
              </a:defRPr>
            </a:lvl5pPr>
            <a:lvl6pPr marR="0" lvl="5" algn="l" rtl="0">
              <a:spcBef>
                <a:spcPts val="0"/>
              </a:spcBef>
              <a:spcAft>
                <a:spcPts val="0"/>
              </a:spcAft>
              <a:buSzPts val="1400"/>
              <a:buNone/>
              <a:defRPr sz="1800" b="0" i="0" u="none" strike="noStrike" cap="none">
                <a:solidFill>
                  <a:schemeClr val="dk1"/>
                </a:solidFill>
                <a:latin typeface="Consolas"/>
                <a:ea typeface="Consolas"/>
                <a:cs typeface="Consolas"/>
                <a:sym typeface="Consolas"/>
              </a:defRPr>
            </a:lvl6pPr>
            <a:lvl7pPr marR="0" lvl="6" algn="l" rtl="0">
              <a:spcBef>
                <a:spcPts val="0"/>
              </a:spcBef>
              <a:spcAft>
                <a:spcPts val="0"/>
              </a:spcAft>
              <a:buSzPts val="1400"/>
              <a:buNone/>
              <a:defRPr sz="1800" b="0" i="0" u="none" strike="noStrike" cap="none">
                <a:solidFill>
                  <a:schemeClr val="dk1"/>
                </a:solidFill>
                <a:latin typeface="Consolas"/>
                <a:ea typeface="Consolas"/>
                <a:cs typeface="Consolas"/>
                <a:sym typeface="Consolas"/>
              </a:defRPr>
            </a:lvl7pPr>
            <a:lvl8pPr marR="0" lvl="7" algn="l" rtl="0">
              <a:spcBef>
                <a:spcPts val="0"/>
              </a:spcBef>
              <a:spcAft>
                <a:spcPts val="0"/>
              </a:spcAft>
              <a:buSzPts val="1400"/>
              <a:buNone/>
              <a:defRPr sz="1800" b="0" i="0" u="none" strike="noStrike" cap="none">
                <a:solidFill>
                  <a:schemeClr val="dk1"/>
                </a:solidFill>
                <a:latin typeface="Consolas"/>
                <a:ea typeface="Consolas"/>
                <a:cs typeface="Consolas"/>
                <a:sym typeface="Consolas"/>
              </a:defRPr>
            </a:lvl8pPr>
            <a:lvl9pPr marR="0" lvl="8" algn="l" rtl="0">
              <a:spcBef>
                <a:spcPts val="0"/>
              </a:spcBef>
              <a:spcAft>
                <a:spcPts val="0"/>
              </a:spcAft>
              <a:buSzPts val="1400"/>
              <a:buNone/>
              <a:defRPr sz="1800" b="0" i="0" u="none" strike="noStrike" cap="none">
                <a:solidFill>
                  <a:schemeClr val="dk1"/>
                </a:solidFill>
                <a:latin typeface="Consolas"/>
                <a:ea typeface="Consolas"/>
                <a:cs typeface="Consolas"/>
                <a:sym typeface="Consolas"/>
              </a:defRPr>
            </a:lvl9pPr>
          </a:lstStyle>
          <a:p>
            <a:endParaRPr/>
          </a:p>
        </p:txBody>
      </p:sp>
      <p:sp>
        <p:nvSpPr>
          <p:cNvPr id="13" name="Google Shape;1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onsolas"/>
                <a:ea typeface="Consolas"/>
                <a:cs typeface="Consolas"/>
                <a:sym typeface="Consolas"/>
              </a:defRPr>
            </a:lvl1pPr>
            <a:lvl2pPr marR="0" lvl="1" algn="l" rtl="0">
              <a:spcBef>
                <a:spcPts val="0"/>
              </a:spcBef>
              <a:spcAft>
                <a:spcPts val="0"/>
              </a:spcAft>
              <a:buSzPts val="1400"/>
              <a:buNone/>
              <a:defRPr sz="1800" b="0" i="0" u="none" strike="noStrike" cap="none">
                <a:solidFill>
                  <a:schemeClr val="dk1"/>
                </a:solidFill>
                <a:latin typeface="Consolas"/>
                <a:ea typeface="Consolas"/>
                <a:cs typeface="Consolas"/>
                <a:sym typeface="Consolas"/>
              </a:defRPr>
            </a:lvl2pPr>
            <a:lvl3pPr marR="0" lvl="2" algn="l" rtl="0">
              <a:spcBef>
                <a:spcPts val="0"/>
              </a:spcBef>
              <a:spcAft>
                <a:spcPts val="0"/>
              </a:spcAft>
              <a:buSzPts val="1400"/>
              <a:buNone/>
              <a:defRPr sz="1800" b="0" i="0" u="none" strike="noStrike" cap="none">
                <a:solidFill>
                  <a:schemeClr val="dk1"/>
                </a:solidFill>
                <a:latin typeface="Consolas"/>
                <a:ea typeface="Consolas"/>
                <a:cs typeface="Consolas"/>
                <a:sym typeface="Consolas"/>
              </a:defRPr>
            </a:lvl3pPr>
            <a:lvl4pPr marR="0" lvl="3" algn="l" rtl="0">
              <a:spcBef>
                <a:spcPts val="0"/>
              </a:spcBef>
              <a:spcAft>
                <a:spcPts val="0"/>
              </a:spcAft>
              <a:buSzPts val="1400"/>
              <a:buNone/>
              <a:defRPr sz="1800" b="0" i="0" u="none" strike="noStrike" cap="none">
                <a:solidFill>
                  <a:schemeClr val="dk1"/>
                </a:solidFill>
                <a:latin typeface="Consolas"/>
                <a:ea typeface="Consolas"/>
                <a:cs typeface="Consolas"/>
                <a:sym typeface="Consolas"/>
              </a:defRPr>
            </a:lvl4pPr>
            <a:lvl5pPr marR="0" lvl="4" algn="l" rtl="0">
              <a:spcBef>
                <a:spcPts val="0"/>
              </a:spcBef>
              <a:spcAft>
                <a:spcPts val="0"/>
              </a:spcAft>
              <a:buSzPts val="1400"/>
              <a:buNone/>
              <a:defRPr sz="1800" b="0" i="0" u="none" strike="noStrike" cap="none">
                <a:solidFill>
                  <a:schemeClr val="dk1"/>
                </a:solidFill>
                <a:latin typeface="Consolas"/>
                <a:ea typeface="Consolas"/>
                <a:cs typeface="Consolas"/>
                <a:sym typeface="Consolas"/>
              </a:defRPr>
            </a:lvl5pPr>
            <a:lvl6pPr marR="0" lvl="5" algn="l" rtl="0">
              <a:spcBef>
                <a:spcPts val="0"/>
              </a:spcBef>
              <a:spcAft>
                <a:spcPts val="0"/>
              </a:spcAft>
              <a:buSzPts val="1400"/>
              <a:buNone/>
              <a:defRPr sz="1800" b="0" i="0" u="none" strike="noStrike" cap="none">
                <a:solidFill>
                  <a:schemeClr val="dk1"/>
                </a:solidFill>
                <a:latin typeface="Consolas"/>
                <a:ea typeface="Consolas"/>
                <a:cs typeface="Consolas"/>
                <a:sym typeface="Consolas"/>
              </a:defRPr>
            </a:lvl6pPr>
            <a:lvl7pPr marR="0" lvl="6" algn="l" rtl="0">
              <a:spcBef>
                <a:spcPts val="0"/>
              </a:spcBef>
              <a:spcAft>
                <a:spcPts val="0"/>
              </a:spcAft>
              <a:buSzPts val="1400"/>
              <a:buNone/>
              <a:defRPr sz="1800" b="0" i="0" u="none" strike="noStrike" cap="none">
                <a:solidFill>
                  <a:schemeClr val="dk1"/>
                </a:solidFill>
                <a:latin typeface="Consolas"/>
                <a:ea typeface="Consolas"/>
                <a:cs typeface="Consolas"/>
                <a:sym typeface="Consolas"/>
              </a:defRPr>
            </a:lvl7pPr>
            <a:lvl8pPr marR="0" lvl="7" algn="l" rtl="0">
              <a:spcBef>
                <a:spcPts val="0"/>
              </a:spcBef>
              <a:spcAft>
                <a:spcPts val="0"/>
              </a:spcAft>
              <a:buSzPts val="1400"/>
              <a:buNone/>
              <a:defRPr sz="1800" b="0" i="0" u="none" strike="noStrike" cap="none">
                <a:solidFill>
                  <a:schemeClr val="dk1"/>
                </a:solidFill>
                <a:latin typeface="Consolas"/>
                <a:ea typeface="Consolas"/>
                <a:cs typeface="Consolas"/>
                <a:sym typeface="Consolas"/>
              </a:defRPr>
            </a:lvl8pPr>
            <a:lvl9pPr marR="0" lvl="8" algn="l" rtl="0">
              <a:spcBef>
                <a:spcPts val="0"/>
              </a:spcBef>
              <a:spcAft>
                <a:spcPts val="0"/>
              </a:spcAft>
              <a:buSzPts val="1400"/>
              <a:buNone/>
              <a:defRPr sz="1800" b="0" i="0" u="none" strike="noStrike" cap="none">
                <a:solidFill>
                  <a:schemeClr val="dk1"/>
                </a:solidFill>
                <a:latin typeface="Consolas"/>
                <a:ea typeface="Consolas"/>
                <a:cs typeface="Consolas"/>
                <a:sym typeface="Consolas"/>
              </a:defRPr>
            </a:lvl9pPr>
          </a:lstStyle>
          <a:p>
            <a:endParaRPr/>
          </a:p>
        </p:txBody>
      </p:sp>
      <p:sp>
        <p:nvSpPr>
          <p:cNvPr id="14" name="Google Shape;1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onsolas"/>
                <a:ea typeface="Consolas"/>
                <a:cs typeface="Consolas"/>
                <a:sym typeface="Consolas"/>
              </a:defRPr>
            </a:lvl1pPr>
            <a:lvl2pPr marL="0" marR="0" lvl="1" indent="0" algn="r" rtl="0">
              <a:spcBef>
                <a:spcPts val="0"/>
              </a:spcBef>
              <a:buNone/>
              <a:defRPr sz="1200" b="0" i="0" u="none" strike="noStrike" cap="none">
                <a:solidFill>
                  <a:srgbClr val="888888"/>
                </a:solidFill>
                <a:latin typeface="Consolas"/>
                <a:ea typeface="Consolas"/>
                <a:cs typeface="Consolas"/>
                <a:sym typeface="Consolas"/>
              </a:defRPr>
            </a:lvl2pPr>
            <a:lvl3pPr marL="0" marR="0" lvl="2" indent="0" algn="r" rtl="0">
              <a:spcBef>
                <a:spcPts val="0"/>
              </a:spcBef>
              <a:buNone/>
              <a:defRPr sz="1200" b="0" i="0" u="none" strike="noStrike" cap="none">
                <a:solidFill>
                  <a:srgbClr val="888888"/>
                </a:solidFill>
                <a:latin typeface="Consolas"/>
                <a:ea typeface="Consolas"/>
                <a:cs typeface="Consolas"/>
                <a:sym typeface="Consolas"/>
              </a:defRPr>
            </a:lvl3pPr>
            <a:lvl4pPr marL="0" marR="0" lvl="3" indent="0" algn="r" rtl="0">
              <a:spcBef>
                <a:spcPts val="0"/>
              </a:spcBef>
              <a:buNone/>
              <a:defRPr sz="1200" b="0" i="0" u="none" strike="noStrike" cap="none">
                <a:solidFill>
                  <a:srgbClr val="888888"/>
                </a:solidFill>
                <a:latin typeface="Consolas"/>
                <a:ea typeface="Consolas"/>
                <a:cs typeface="Consolas"/>
                <a:sym typeface="Consolas"/>
              </a:defRPr>
            </a:lvl4pPr>
            <a:lvl5pPr marL="0" marR="0" lvl="4" indent="0" algn="r" rtl="0">
              <a:spcBef>
                <a:spcPts val="0"/>
              </a:spcBef>
              <a:buNone/>
              <a:defRPr sz="1200" b="0" i="0" u="none" strike="noStrike" cap="none">
                <a:solidFill>
                  <a:srgbClr val="888888"/>
                </a:solidFill>
                <a:latin typeface="Consolas"/>
                <a:ea typeface="Consolas"/>
                <a:cs typeface="Consolas"/>
                <a:sym typeface="Consolas"/>
              </a:defRPr>
            </a:lvl5pPr>
            <a:lvl6pPr marL="0" marR="0" lvl="5" indent="0" algn="r" rtl="0">
              <a:spcBef>
                <a:spcPts val="0"/>
              </a:spcBef>
              <a:buNone/>
              <a:defRPr sz="1200" b="0" i="0" u="none" strike="noStrike" cap="none">
                <a:solidFill>
                  <a:srgbClr val="888888"/>
                </a:solidFill>
                <a:latin typeface="Consolas"/>
                <a:ea typeface="Consolas"/>
                <a:cs typeface="Consolas"/>
                <a:sym typeface="Consolas"/>
              </a:defRPr>
            </a:lvl6pPr>
            <a:lvl7pPr marL="0" marR="0" lvl="6" indent="0" algn="r" rtl="0">
              <a:spcBef>
                <a:spcPts val="0"/>
              </a:spcBef>
              <a:buNone/>
              <a:defRPr sz="1200" b="0" i="0" u="none" strike="noStrike" cap="none">
                <a:solidFill>
                  <a:srgbClr val="888888"/>
                </a:solidFill>
                <a:latin typeface="Consolas"/>
                <a:ea typeface="Consolas"/>
                <a:cs typeface="Consolas"/>
                <a:sym typeface="Consolas"/>
              </a:defRPr>
            </a:lvl7pPr>
            <a:lvl8pPr marL="0" marR="0" lvl="7" indent="0" algn="r" rtl="0">
              <a:spcBef>
                <a:spcPts val="0"/>
              </a:spcBef>
              <a:buNone/>
              <a:defRPr sz="1200" b="0" i="0" u="none" strike="noStrike" cap="none">
                <a:solidFill>
                  <a:srgbClr val="888888"/>
                </a:solidFill>
                <a:latin typeface="Consolas"/>
                <a:ea typeface="Consolas"/>
                <a:cs typeface="Consolas"/>
                <a:sym typeface="Consolas"/>
              </a:defRPr>
            </a:lvl8pPr>
            <a:lvl9pPr marL="0" marR="0" lvl="8" indent="0" algn="r" rtl="0">
              <a:spcBef>
                <a:spcPts val="0"/>
              </a:spcBef>
              <a:buNone/>
              <a:defRPr sz="1200" b="0" i="0" u="none" strike="noStrike" cap="none">
                <a:solidFill>
                  <a:srgbClr val="888888"/>
                </a:solidFill>
                <a:latin typeface="Consolas"/>
                <a:ea typeface="Consolas"/>
                <a:cs typeface="Consolas"/>
                <a:sym typeface="Consola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 Id="rId5" Type="http://schemas.openxmlformats.org/officeDocument/2006/relationships/image" Target="../media/image23.jpg"/><Relationship Id="rId4" Type="http://schemas.openxmlformats.org/officeDocument/2006/relationships/image" Target="../media/image22.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8.jpg"/><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1.jp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txBox="1"/>
          <p:nvPr/>
        </p:nvSpPr>
        <p:spPr>
          <a:xfrm>
            <a:off x="1574963" y="3105834"/>
            <a:ext cx="9042074"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0" i="0" u="none" strike="noStrike" cap="none" dirty="0">
                <a:solidFill>
                  <a:schemeClr val="dk1"/>
                </a:solidFill>
                <a:latin typeface="Consolas"/>
                <a:ea typeface="Consolas"/>
                <a:cs typeface="Consolas"/>
                <a:sym typeface="Consolas"/>
              </a:rPr>
              <a:t>Presentation</a:t>
            </a:r>
            <a:endParaRPr dirty="0"/>
          </a:p>
        </p:txBody>
      </p:sp>
      <p:sp>
        <p:nvSpPr>
          <p:cNvPr id="90" name="Google Shape;90;p1"/>
          <p:cNvSpPr txBox="1"/>
          <p:nvPr/>
        </p:nvSpPr>
        <p:spPr>
          <a:xfrm>
            <a:off x="5044440" y="5292959"/>
            <a:ext cx="210312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i="0" u="none" strike="noStrike" cap="none" dirty="0" err="1">
                <a:solidFill>
                  <a:schemeClr val="dk1"/>
                </a:solidFill>
                <a:latin typeface="Consolas"/>
                <a:ea typeface="Consolas"/>
                <a:cs typeface="Consolas"/>
                <a:sym typeface="Consolas"/>
              </a:rPr>
              <a:t>Jiayu</a:t>
            </a:r>
            <a:r>
              <a:rPr lang="en-US" sz="1600" b="0" i="0" u="none" strike="noStrike" cap="none" dirty="0">
                <a:solidFill>
                  <a:schemeClr val="dk1"/>
                </a:solidFill>
                <a:latin typeface="Consolas"/>
                <a:ea typeface="Consolas"/>
                <a:cs typeface="Consolas"/>
                <a:sym typeface="Consolas"/>
              </a:rPr>
              <a:t> Chen</a:t>
            </a:r>
            <a:endParaRPr dirty="0"/>
          </a:p>
          <a:p>
            <a:pPr marL="0" marR="0" lvl="0" indent="0" algn="ctr" rtl="0">
              <a:spcBef>
                <a:spcPts val="0"/>
              </a:spcBef>
              <a:spcAft>
                <a:spcPts val="0"/>
              </a:spcAft>
              <a:buNone/>
            </a:pPr>
            <a:r>
              <a:rPr lang="en-US" sz="1600" b="0" i="0" u="none" strike="noStrike" cap="none" dirty="0">
                <a:solidFill>
                  <a:schemeClr val="dk1"/>
                </a:solidFill>
                <a:latin typeface="Consolas"/>
                <a:ea typeface="Consolas"/>
                <a:cs typeface="Consolas"/>
                <a:sym typeface="Consolas"/>
              </a:rPr>
              <a:t>2024.02.26</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
          <a:extLst>
            <a:ext uri="{FF2B5EF4-FFF2-40B4-BE49-F238E27FC236}">
              <a16:creationId xmlns:a16="http://schemas.microsoft.com/office/drawing/2014/main" id="{6A473FD4-26B9-11C9-6012-C110712698F7}"/>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15DE4976-271B-75E0-0B0D-477871ABCEED}"/>
              </a:ext>
            </a:extLst>
          </p:cNvPr>
          <p:cNvSpPr txBox="1"/>
          <p:nvPr/>
        </p:nvSpPr>
        <p:spPr>
          <a:xfrm>
            <a:off x="0" y="0"/>
            <a:ext cx="4267200" cy="400110"/>
          </a:xfrm>
          <a:prstGeom prst="rect">
            <a:avLst/>
          </a:prstGeom>
          <a:noFill/>
        </p:spPr>
        <p:txBody>
          <a:bodyPr wrap="square" rtlCol="0">
            <a:spAutoFit/>
          </a:bodyPr>
          <a:lstStyle>
            <a:defPPr marR="0" lvl="0" algn="l" rtl="0">
              <a:lnSpc>
                <a:spcPct val="100000"/>
              </a:lnSpc>
              <a:spcBef>
                <a:spcPts val="0"/>
              </a:spcBef>
              <a:spcAft>
                <a:spcPts val="0"/>
              </a:spcAft>
            </a:defPPr>
            <a:lvl4pPr>
              <a:defRPr sz="2000">
                <a:latin typeface="Consolas" panose="020B0609020204030204" pitchFamily="49" charset="0"/>
              </a:defRPr>
            </a:lvl4pPr>
          </a:lstStyle>
          <a:p>
            <a:pPr lvl="3"/>
            <a:r>
              <a:rPr lang="en-US" altLang="zh-CN" dirty="0"/>
              <a:t>Template-based IBI Prediction</a:t>
            </a:r>
          </a:p>
        </p:txBody>
      </p:sp>
      <p:pic>
        <p:nvPicPr>
          <p:cNvPr id="5" name="图片 4">
            <a:extLst>
              <a:ext uri="{FF2B5EF4-FFF2-40B4-BE49-F238E27FC236}">
                <a16:creationId xmlns:a16="http://schemas.microsoft.com/office/drawing/2014/main" id="{D63AD818-F73C-B592-F178-CDC75AB23A91}"/>
              </a:ext>
            </a:extLst>
          </p:cNvPr>
          <p:cNvPicPr>
            <a:picLocks noChangeAspect="1"/>
          </p:cNvPicPr>
          <p:nvPr/>
        </p:nvPicPr>
        <p:blipFill>
          <a:blip r:embed="rId3"/>
          <a:stretch>
            <a:fillRect/>
          </a:stretch>
        </p:blipFill>
        <p:spPr>
          <a:xfrm>
            <a:off x="0" y="1509734"/>
            <a:ext cx="4803198" cy="5283518"/>
          </a:xfrm>
          <a:prstGeom prst="rect">
            <a:avLst/>
          </a:prstGeom>
        </p:spPr>
      </p:pic>
      <p:sp>
        <p:nvSpPr>
          <p:cNvPr id="6" name="文本框 5">
            <a:extLst>
              <a:ext uri="{FF2B5EF4-FFF2-40B4-BE49-F238E27FC236}">
                <a16:creationId xmlns:a16="http://schemas.microsoft.com/office/drawing/2014/main" id="{AD25B370-7BFD-0084-AA61-DCFB9CA14DEA}"/>
              </a:ext>
            </a:extLst>
          </p:cNvPr>
          <p:cNvSpPr txBox="1"/>
          <p:nvPr/>
        </p:nvSpPr>
        <p:spPr>
          <a:xfrm>
            <a:off x="0" y="801848"/>
            <a:ext cx="5595256" cy="707886"/>
          </a:xfrm>
          <a:prstGeom prst="rect">
            <a:avLst/>
          </a:prstGeom>
          <a:noFill/>
        </p:spPr>
        <p:txBody>
          <a:bodyPr wrap="square">
            <a:spAutoFit/>
          </a:bodyPr>
          <a:lstStyle/>
          <a:p>
            <a:r>
              <a:rPr lang="en-US" altLang="zh-CN" sz="2000" dirty="0">
                <a:latin typeface="Consolas" panose="020B0609020204030204" pitchFamily="49" charset="0"/>
              </a:rPr>
              <a:t>Category 4: Quality control of BSG signals needs to be improved.</a:t>
            </a:r>
            <a:endParaRPr lang="zh-CN" altLang="en-US" sz="2000" dirty="0">
              <a:latin typeface="Consolas" panose="020B0609020204030204" pitchFamily="49" charset="0"/>
            </a:endParaRPr>
          </a:p>
        </p:txBody>
      </p:sp>
      <p:sp>
        <p:nvSpPr>
          <p:cNvPr id="7" name="文本框 6">
            <a:extLst>
              <a:ext uri="{FF2B5EF4-FFF2-40B4-BE49-F238E27FC236}">
                <a16:creationId xmlns:a16="http://schemas.microsoft.com/office/drawing/2014/main" id="{E9AB8AC7-469E-A2A2-BBC4-01BCC1184605}"/>
              </a:ext>
            </a:extLst>
          </p:cNvPr>
          <p:cNvSpPr txBox="1"/>
          <p:nvPr/>
        </p:nvSpPr>
        <p:spPr>
          <a:xfrm>
            <a:off x="4927599" y="1911472"/>
            <a:ext cx="7155544" cy="3477875"/>
          </a:xfrm>
          <a:prstGeom prst="rect">
            <a:avLst/>
          </a:prstGeom>
          <a:noFill/>
        </p:spPr>
        <p:txBody>
          <a:bodyPr wrap="square">
            <a:spAutoFit/>
          </a:bodyPr>
          <a:lstStyle>
            <a:defPPr marR="0" lvl="0" algn="l" rtl="0">
              <a:lnSpc>
                <a:spcPct val="100000"/>
              </a:lnSpc>
              <a:spcBef>
                <a:spcPts val="0"/>
              </a:spcBef>
              <a:spcAft>
                <a:spcPts val="0"/>
              </a:spcAft>
            </a:defPPr>
            <a:lvl1pPr>
              <a:defRPr sz="2000">
                <a:latin typeface="Consolas" panose="020B0609020204030204" pitchFamily="49" charset="0"/>
              </a:defRPr>
            </a:lvl1pPr>
          </a:lstStyle>
          <a:p>
            <a:r>
              <a:rPr lang="en-US" altLang="zh-CN" dirty="0"/>
              <a:t>Conclusion of Experiment 4:</a:t>
            </a:r>
          </a:p>
          <a:p>
            <a:endParaRPr lang="en-US" altLang="zh-CN" dirty="0"/>
          </a:p>
          <a:p>
            <a:pPr marL="457200" indent="-457200">
              <a:buAutoNum type="arabicPeriod"/>
            </a:pPr>
            <a:r>
              <a:rPr lang="en-US" altLang="zh-CN" dirty="0"/>
              <a:t>PPG is sometimes not entirely reliable, and there is a phase shift between PPG and BSG. Using IBI obtained from PPG as labels seems inappropriate.</a:t>
            </a:r>
          </a:p>
          <a:p>
            <a:pPr marL="457200" indent="-457200">
              <a:buAutoNum type="arabicPeriod"/>
            </a:pPr>
            <a:r>
              <a:rPr lang="en-US" altLang="zh-CN" dirty="0"/>
              <a:t>There is a significant difference between HR prediction and IBI prediction in the 10-second signal, indicating the need for stricter quality control to ensure accuracy of each heartbeat interval.</a:t>
            </a:r>
          </a:p>
        </p:txBody>
      </p:sp>
    </p:spTree>
    <p:extLst>
      <p:ext uri="{BB962C8B-B14F-4D97-AF65-F5344CB8AC3E}">
        <p14:creationId xmlns:p14="http://schemas.microsoft.com/office/powerpoint/2010/main" val="46706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2">
          <a:extLst>
            <a:ext uri="{FF2B5EF4-FFF2-40B4-BE49-F238E27FC236}">
              <a16:creationId xmlns:a16="http://schemas.microsoft.com/office/drawing/2014/main" id="{5B7145FF-4937-A9C4-C6A8-395EC87CB176}"/>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B5ACB1A5-DF5D-013D-E4E3-6D8FA04503B6}"/>
              </a:ext>
            </a:extLst>
          </p:cNvPr>
          <p:cNvSpPr txBox="1"/>
          <p:nvPr/>
        </p:nvSpPr>
        <p:spPr>
          <a:xfrm>
            <a:off x="0" y="0"/>
            <a:ext cx="4267200" cy="400110"/>
          </a:xfrm>
          <a:prstGeom prst="rect">
            <a:avLst/>
          </a:prstGeom>
          <a:noFill/>
        </p:spPr>
        <p:txBody>
          <a:bodyPr wrap="square" rtlCol="0">
            <a:spAutoFit/>
          </a:bodyPr>
          <a:lstStyle>
            <a:defPPr marR="0" lvl="0" algn="l" rtl="0">
              <a:lnSpc>
                <a:spcPct val="100000"/>
              </a:lnSpc>
              <a:spcBef>
                <a:spcPts val="0"/>
              </a:spcBef>
              <a:spcAft>
                <a:spcPts val="0"/>
              </a:spcAft>
            </a:defPPr>
            <a:lvl4pPr>
              <a:defRPr sz="2000">
                <a:latin typeface="Consolas" panose="020B0609020204030204" pitchFamily="49" charset="0"/>
              </a:defRPr>
            </a:lvl4pPr>
          </a:lstStyle>
          <a:p>
            <a:pPr lvl="3"/>
            <a:r>
              <a:rPr lang="en-US" altLang="zh-CN" dirty="0"/>
              <a:t>Template-based IBI Prediction</a:t>
            </a:r>
          </a:p>
        </p:txBody>
      </p:sp>
      <p:pic>
        <p:nvPicPr>
          <p:cNvPr id="3" name="图片 2">
            <a:extLst>
              <a:ext uri="{FF2B5EF4-FFF2-40B4-BE49-F238E27FC236}">
                <a16:creationId xmlns:a16="http://schemas.microsoft.com/office/drawing/2014/main" id="{6479366C-E064-A39C-9FFE-56F913FA02AD}"/>
              </a:ext>
            </a:extLst>
          </p:cNvPr>
          <p:cNvPicPr>
            <a:picLocks noChangeAspect="1"/>
          </p:cNvPicPr>
          <p:nvPr/>
        </p:nvPicPr>
        <p:blipFill rotWithShape="1">
          <a:blip r:embed="rId3"/>
          <a:srcRect b="10461"/>
          <a:stretch/>
        </p:blipFill>
        <p:spPr>
          <a:xfrm>
            <a:off x="1337844" y="2114419"/>
            <a:ext cx="4620270" cy="2755121"/>
          </a:xfrm>
          <a:prstGeom prst="rect">
            <a:avLst/>
          </a:prstGeom>
        </p:spPr>
      </p:pic>
      <p:pic>
        <p:nvPicPr>
          <p:cNvPr id="6" name="图片 5">
            <a:extLst>
              <a:ext uri="{FF2B5EF4-FFF2-40B4-BE49-F238E27FC236}">
                <a16:creationId xmlns:a16="http://schemas.microsoft.com/office/drawing/2014/main" id="{EBA8134E-E4DD-3CF2-2A52-C37E689785D5}"/>
              </a:ext>
            </a:extLst>
          </p:cNvPr>
          <p:cNvPicPr>
            <a:picLocks noChangeAspect="1"/>
          </p:cNvPicPr>
          <p:nvPr/>
        </p:nvPicPr>
        <p:blipFill rotWithShape="1">
          <a:blip r:embed="rId4"/>
          <a:srcRect b="9053"/>
          <a:stretch/>
        </p:blipFill>
        <p:spPr>
          <a:xfrm>
            <a:off x="7263114" y="2114421"/>
            <a:ext cx="4610743" cy="2755121"/>
          </a:xfrm>
          <a:prstGeom prst="rect">
            <a:avLst/>
          </a:prstGeom>
        </p:spPr>
      </p:pic>
      <p:sp>
        <p:nvSpPr>
          <p:cNvPr id="2" name="文本框 1">
            <a:extLst>
              <a:ext uri="{FF2B5EF4-FFF2-40B4-BE49-F238E27FC236}">
                <a16:creationId xmlns:a16="http://schemas.microsoft.com/office/drawing/2014/main" id="{992DF4DC-BD0B-EBA0-78A8-CC3EFABD541F}"/>
              </a:ext>
            </a:extLst>
          </p:cNvPr>
          <p:cNvSpPr txBox="1"/>
          <p:nvPr/>
        </p:nvSpPr>
        <p:spPr>
          <a:xfrm>
            <a:off x="2319586" y="4908803"/>
            <a:ext cx="3759200" cy="307777"/>
          </a:xfrm>
          <a:prstGeom prst="rect">
            <a:avLst/>
          </a:prstGeom>
          <a:noFill/>
        </p:spPr>
        <p:txBody>
          <a:bodyPr wrap="square" rtlCol="0">
            <a:spAutoFit/>
          </a:bodyPr>
          <a:lstStyle/>
          <a:p>
            <a:r>
              <a:rPr lang="en-US" altLang="zh-CN" dirty="0"/>
              <a:t>Denoised		      Noisy</a:t>
            </a:r>
            <a:endParaRPr lang="zh-CN" altLang="en-US" dirty="0"/>
          </a:p>
        </p:txBody>
      </p:sp>
      <p:sp>
        <p:nvSpPr>
          <p:cNvPr id="5" name="文本框 4">
            <a:extLst>
              <a:ext uri="{FF2B5EF4-FFF2-40B4-BE49-F238E27FC236}">
                <a16:creationId xmlns:a16="http://schemas.microsoft.com/office/drawing/2014/main" id="{3AEE4977-ECCA-4D44-AABC-07843281233B}"/>
              </a:ext>
            </a:extLst>
          </p:cNvPr>
          <p:cNvSpPr txBox="1"/>
          <p:nvPr/>
        </p:nvSpPr>
        <p:spPr>
          <a:xfrm>
            <a:off x="8222341" y="4908805"/>
            <a:ext cx="3759200" cy="307777"/>
          </a:xfrm>
          <a:prstGeom prst="rect">
            <a:avLst/>
          </a:prstGeom>
          <a:noFill/>
        </p:spPr>
        <p:txBody>
          <a:bodyPr wrap="square" rtlCol="0">
            <a:spAutoFit/>
          </a:bodyPr>
          <a:lstStyle/>
          <a:p>
            <a:r>
              <a:rPr lang="en-US" altLang="zh-CN" dirty="0"/>
              <a:t>Denoised		      Noisy</a:t>
            </a:r>
            <a:endParaRPr lang="zh-CN" altLang="en-US" dirty="0"/>
          </a:p>
        </p:txBody>
      </p:sp>
      <p:sp>
        <p:nvSpPr>
          <p:cNvPr id="7" name="文本框 6">
            <a:extLst>
              <a:ext uri="{FF2B5EF4-FFF2-40B4-BE49-F238E27FC236}">
                <a16:creationId xmlns:a16="http://schemas.microsoft.com/office/drawing/2014/main" id="{91DFC386-D5BB-2E0A-6D39-3EF92C0DF40A}"/>
              </a:ext>
            </a:extLst>
          </p:cNvPr>
          <p:cNvSpPr txBox="1"/>
          <p:nvPr/>
        </p:nvSpPr>
        <p:spPr>
          <a:xfrm>
            <a:off x="263956" y="3452717"/>
            <a:ext cx="1165701" cy="307777"/>
          </a:xfrm>
          <a:prstGeom prst="rect">
            <a:avLst/>
          </a:prstGeom>
          <a:noFill/>
        </p:spPr>
        <p:txBody>
          <a:bodyPr wrap="square" rtlCol="0">
            <a:spAutoFit/>
          </a:bodyPr>
          <a:lstStyle/>
          <a:p>
            <a:r>
              <a:rPr lang="en-US" altLang="zh-CN" dirty="0"/>
              <a:t>MAE of HR</a:t>
            </a:r>
            <a:endParaRPr lang="zh-CN" altLang="en-US" dirty="0"/>
          </a:p>
        </p:txBody>
      </p:sp>
      <p:sp>
        <p:nvSpPr>
          <p:cNvPr id="8" name="文本框 7">
            <a:extLst>
              <a:ext uri="{FF2B5EF4-FFF2-40B4-BE49-F238E27FC236}">
                <a16:creationId xmlns:a16="http://schemas.microsoft.com/office/drawing/2014/main" id="{01B7D048-170B-51DA-B89A-BE92B491E983}"/>
              </a:ext>
            </a:extLst>
          </p:cNvPr>
          <p:cNvSpPr txBox="1"/>
          <p:nvPr/>
        </p:nvSpPr>
        <p:spPr>
          <a:xfrm>
            <a:off x="6262916" y="3452717"/>
            <a:ext cx="1165701" cy="307777"/>
          </a:xfrm>
          <a:prstGeom prst="rect">
            <a:avLst/>
          </a:prstGeom>
          <a:noFill/>
        </p:spPr>
        <p:txBody>
          <a:bodyPr wrap="square" rtlCol="0">
            <a:spAutoFit/>
          </a:bodyPr>
          <a:lstStyle/>
          <a:p>
            <a:r>
              <a:rPr lang="en-US" altLang="zh-CN" dirty="0"/>
              <a:t>MAE of HR</a:t>
            </a:r>
            <a:endParaRPr lang="zh-CN" altLang="en-US" dirty="0"/>
          </a:p>
        </p:txBody>
      </p:sp>
      <p:sp>
        <p:nvSpPr>
          <p:cNvPr id="10" name="文本框 9">
            <a:extLst>
              <a:ext uri="{FF2B5EF4-FFF2-40B4-BE49-F238E27FC236}">
                <a16:creationId xmlns:a16="http://schemas.microsoft.com/office/drawing/2014/main" id="{484C15C4-B6C8-1B62-8A53-B0B87502DB10}"/>
              </a:ext>
            </a:extLst>
          </p:cNvPr>
          <p:cNvSpPr txBox="1"/>
          <p:nvPr/>
        </p:nvSpPr>
        <p:spPr>
          <a:xfrm>
            <a:off x="872673" y="544354"/>
            <a:ext cx="11319327" cy="1015663"/>
          </a:xfrm>
          <a:prstGeom prst="rect">
            <a:avLst/>
          </a:prstGeom>
          <a:noFill/>
        </p:spPr>
        <p:txBody>
          <a:bodyPr wrap="square">
            <a:spAutoFit/>
          </a:bodyPr>
          <a:lstStyle>
            <a:defPPr marR="0" lvl="0" algn="l" rtl="0">
              <a:lnSpc>
                <a:spcPct val="100000"/>
              </a:lnSpc>
              <a:spcBef>
                <a:spcPts val="0"/>
              </a:spcBef>
              <a:spcAft>
                <a:spcPts val="0"/>
              </a:spcAft>
            </a:defPPr>
            <a:lvl1pPr>
              <a:defRPr sz="2000">
                <a:latin typeface="Consolas" panose="020B0609020204030204" pitchFamily="49" charset="0"/>
              </a:defRPr>
            </a:lvl1pPr>
          </a:lstStyle>
          <a:p>
            <a:r>
              <a:rPr lang="en-US" altLang="zh-CN" dirty="0"/>
              <a:t>Experiment 5</a:t>
            </a:r>
          </a:p>
          <a:p>
            <a:r>
              <a:rPr lang="en-US" altLang="zh-CN" dirty="0"/>
              <a:t>Quality control is necessary, but denoising is not essential. Most noise is unrelated, and some noise can actually help us match more accurately.</a:t>
            </a:r>
          </a:p>
        </p:txBody>
      </p:sp>
    </p:spTree>
    <p:extLst>
      <p:ext uri="{BB962C8B-B14F-4D97-AF65-F5344CB8AC3E}">
        <p14:creationId xmlns:p14="http://schemas.microsoft.com/office/powerpoint/2010/main" val="29439605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2">
          <a:extLst>
            <a:ext uri="{FF2B5EF4-FFF2-40B4-BE49-F238E27FC236}">
              <a16:creationId xmlns:a16="http://schemas.microsoft.com/office/drawing/2014/main" id="{3645FC9F-EB62-4C62-24A5-53C5208909A5}"/>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C53819E4-7DDD-3ED8-1263-4F772F4CC07F}"/>
              </a:ext>
            </a:extLst>
          </p:cNvPr>
          <p:cNvSpPr txBox="1"/>
          <p:nvPr/>
        </p:nvSpPr>
        <p:spPr>
          <a:xfrm>
            <a:off x="0" y="0"/>
            <a:ext cx="4267200" cy="400110"/>
          </a:xfrm>
          <a:prstGeom prst="rect">
            <a:avLst/>
          </a:prstGeom>
          <a:noFill/>
        </p:spPr>
        <p:txBody>
          <a:bodyPr wrap="square" rtlCol="0">
            <a:spAutoFit/>
          </a:bodyPr>
          <a:lstStyle>
            <a:defPPr marR="0" lvl="0" algn="l" rtl="0">
              <a:lnSpc>
                <a:spcPct val="100000"/>
              </a:lnSpc>
              <a:spcBef>
                <a:spcPts val="0"/>
              </a:spcBef>
              <a:spcAft>
                <a:spcPts val="0"/>
              </a:spcAft>
            </a:defPPr>
            <a:lvl4pPr>
              <a:defRPr sz="2000">
                <a:latin typeface="Consolas" panose="020B0609020204030204" pitchFamily="49" charset="0"/>
              </a:defRPr>
            </a:lvl4pPr>
          </a:lstStyle>
          <a:p>
            <a:pPr lvl="3"/>
            <a:r>
              <a:rPr lang="en-US" altLang="zh-CN" dirty="0"/>
              <a:t>Template-based IBI Prediction</a:t>
            </a:r>
          </a:p>
        </p:txBody>
      </p:sp>
      <p:pic>
        <p:nvPicPr>
          <p:cNvPr id="6" name="图片 5">
            <a:extLst>
              <a:ext uri="{FF2B5EF4-FFF2-40B4-BE49-F238E27FC236}">
                <a16:creationId xmlns:a16="http://schemas.microsoft.com/office/drawing/2014/main" id="{8CFBB27A-629E-1A8A-8C98-44C696BDA084}"/>
              </a:ext>
            </a:extLst>
          </p:cNvPr>
          <p:cNvPicPr>
            <a:picLocks noChangeAspect="1"/>
          </p:cNvPicPr>
          <p:nvPr/>
        </p:nvPicPr>
        <p:blipFill>
          <a:blip r:embed="rId3"/>
          <a:stretch>
            <a:fillRect/>
          </a:stretch>
        </p:blipFill>
        <p:spPr>
          <a:xfrm>
            <a:off x="4061094" y="645885"/>
            <a:ext cx="3655059" cy="6037943"/>
          </a:xfrm>
          <a:prstGeom prst="rect">
            <a:avLst/>
          </a:prstGeom>
        </p:spPr>
      </p:pic>
      <p:pic>
        <p:nvPicPr>
          <p:cNvPr id="9" name="图片 8">
            <a:extLst>
              <a:ext uri="{FF2B5EF4-FFF2-40B4-BE49-F238E27FC236}">
                <a16:creationId xmlns:a16="http://schemas.microsoft.com/office/drawing/2014/main" id="{77BC42F9-74F4-6020-641D-B43446242094}"/>
              </a:ext>
            </a:extLst>
          </p:cNvPr>
          <p:cNvPicPr>
            <a:picLocks noChangeAspect="1"/>
          </p:cNvPicPr>
          <p:nvPr/>
        </p:nvPicPr>
        <p:blipFill>
          <a:blip r:embed="rId4"/>
          <a:stretch>
            <a:fillRect/>
          </a:stretch>
        </p:blipFill>
        <p:spPr>
          <a:xfrm>
            <a:off x="456787" y="645885"/>
            <a:ext cx="3604307" cy="6037943"/>
          </a:xfrm>
          <a:prstGeom prst="rect">
            <a:avLst/>
          </a:prstGeom>
        </p:spPr>
      </p:pic>
      <p:pic>
        <p:nvPicPr>
          <p:cNvPr id="11" name="图片 10">
            <a:extLst>
              <a:ext uri="{FF2B5EF4-FFF2-40B4-BE49-F238E27FC236}">
                <a16:creationId xmlns:a16="http://schemas.microsoft.com/office/drawing/2014/main" id="{294D0515-514B-62C8-21F9-58857C6EBB78}"/>
              </a:ext>
            </a:extLst>
          </p:cNvPr>
          <p:cNvPicPr>
            <a:picLocks noChangeAspect="1"/>
          </p:cNvPicPr>
          <p:nvPr/>
        </p:nvPicPr>
        <p:blipFill>
          <a:blip r:embed="rId5"/>
          <a:stretch>
            <a:fillRect/>
          </a:stretch>
        </p:blipFill>
        <p:spPr>
          <a:xfrm>
            <a:off x="7795872" y="645885"/>
            <a:ext cx="3524588" cy="6037943"/>
          </a:xfrm>
          <a:prstGeom prst="rect">
            <a:avLst/>
          </a:prstGeom>
        </p:spPr>
      </p:pic>
    </p:spTree>
    <p:extLst>
      <p:ext uri="{BB962C8B-B14F-4D97-AF65-F5344CB8AC3E}">
        <p14:creationId xmlns:p14="http://schemas.microsoft.com/office/powerpoint/2010/main" val="674632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2">
          <a:extLst>
            <a:ext uri="{FF2B5EF4-FFF2-40B4-BE49-F238E27FC236}">
              <a16:creationId xmlns:a16="http://schemas.microsoft.com/office/drawing/2014/main" id="{AF27DEB6-85D8-598A-0F0E-889310AF809C}"/>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056872C8-1E06-B2E6-1749-B4153934F0CF}"/>
              </a:ext>
            </a:extLst>
          </p:cNvPr>
          <p:cNvSpPr txBox="1"/>
          <p:nvPr/>
        </p:nvSpPr>
        <p:spPr>
          <a:xfrm>
            <a:off x="0" y="0"/>
            <a:ext cx="4267200" cy="400110"/>
          </a:xfrm>
          <a:prstGeom prst="rect">
            <a:avLst/>
          </a:prstGeom>
          <a:noFill/>
        </p:spPr>
        <p:txBody>
          <a:bodyPr wrap="square" rtlCol="0">
            <a:spAutoFit/>
          </a:bodyPr>
          <a:lstStyle>
            <a:defPPr marR="0" lvl="0" algn="l" rtl="0">
              <a:lnSpc>
                <a:spcPct val="100000"/>
              </a:lnSpc>
              <a:spcBef>
                <a:spcPts val="0"/>
              </a:spcBef>
              <a:spcAft>
                <a:spcPts val="0"/>
              </a:spcAft>
            </a:defPPr>
            <a:lvl4pPr>
              <a:defRPr sz="2000">
                <a:latin typeface="Consolas" panose="020B0609020204030204" pitchFamily="49" charset="0"/>
              </a:defRPr>
            </a:lvl4pPr>
          </a:lstStyle>
          <a:p>
            <a:pPr lvl="3"/>
            <a:r>
              <a:rPr lang="en-US" altLang="zh-CN" sz="2000" dirty="0">
                <a:solidFill>
                  <a:schemeClr val="dk1"/>
                </a:solidFill>
                <a:latin typeface="Consolas"/>
                <a:ea typeface="Consolas"/>
                <a:cs typeface="Consolas"/>
                <a:sym typeface="Consolas"/>
              </a:rPr>
              <a:t>BP-related Features of PPG</a:t>
            </a:r>
            <a:endParaRPr lang="en-US" altLang="zh-CN" dirty="0"/>
          </a:p>
        </p:txBody>
      </p:sp>
      <p:graphicFrame>
        <p:nvGraphicFramePr>
          <p:cNvPr id="7" name="表格 6">
            <a:extLst>
              <a:ext uri="{FF2B5EF4-FFF2-40B4-BE49-F238E27FC236}">
                <a16:creationId xmlns:a16="http://schemas.microsoft.com/office/drawing/2014/main" id="{8A384D75-34E9-CE31-4391-9376C080B12D}"/>
              </a:ext>
            </a:extLst>
          </p:cNvPr>
          <p:cNvGraphicFramePr>
            <a:graphicFrameLocks noGrp="1"/>
          </p:cNvGraphicFramePr>
          <p:nvPr>
            <p:extLst>
              <p:ext uri="{D42A27DB-BD31-4B8C-83A1-F6EECF244321}">
                <p14:modId xmlns:p14="http://schemas.microsoft.com/office/powerpoint/2010/main" val="2330027827"/>
              </p:ext>
            </p:extLst>
          </p:nvPr>
        </p:nvGraphicFramePr>
        <p:xfrm>
          <a:off x="1198710" y="975817"/>
          <a:ext cx="7038575" cy="1112520"/>
        </p:xfrm>
        <a:graphic>
          <a:graphicData uri="http://schemas.openxmlformats.org/drawingml/2006/table">
            <a:tbl>
              <a:tblPr firstRow="1" bandRow="1">
                <a:tableStyleId>{AB4F9DF2-0438-42AD-B170-30067649D97E}</a:tableStyleId>
              </a:tblPr>
              <a:tblGrid>
                <a:gridCol w="2379236">
                  <a:extLst>
                    <a:ext uri="{9D8B030D-6E8A-4147-A177-3AD203B41FA5}">
                      <a16:colId xmlns:a16="http://schemas.microsoft.com/office/drawing/2014/main" val="350954255"/>
                    </a:ext>
                  </a:extLst>
                </a:gridCol>
                <a:gridCol w="2292656">
                  <a:extLst>
                    <a:ext uri="{9D8B030D-6E8A-4147-A177-3AD203B41FA5}">
                      <a16:colId xmlns:a16="http://schemas.microsoft.com/office/drawing/2014/main" val="1644395591"/>
                    </a:ext>
                  </a:extLst>
                </a:gridCol>
                <a:gridCol w="2366683">
                  <a:extLst>
                    <a:ext uri="{9D8B030D-6E8A-4147-A177-3AD203B41FA5}">
                      <a16:colId xmlns:a16="http://schemas.microsoft.com/office/drawing/2014/main" val="398867984"/>
                    </a:ext>
                  </a:extLst>
                </a:gridCol>
              </a:tblGrid>
              <a:tr h="370840">
                <a:tc>
                  <a:txBody>
                    <a:bodyPr/>
                    <a:lstStyle/>
                    <a:p>
                      <a:r>
                        <a:rPr lang="en-US" altLang="zh-CN" dirty="0"/>
                        <a:t>Model</a:t>
                      </a:r>
                      <a:endParaRPr lang="zh-CN" altLang="en-US" dirty="0"/>
                    </a:p>
                  </a:txBody>
                  <a:tcPr/>
                </a:tc>
                <a:tc>
                  <a:txBody>
                    <a:bodyPr/>
                    <a:lstStyle/>
                    <a:p>
                      <a:r>
                        <a:rPr lang="en-US" altLang="zh-CN" dirty="0"/>
                        <a:t>S (Real/Paper)</a:t>
                      </a:r>
                      <a:endParaRPr lang="zh-CN" altLang="en-US" dirty="0"/>
                    </a:p>
                  </a:txBody>
                  <a:tcPr/>
                </a:tc>
                <a:tc>
                  <a:txBody>
                    <a:bodyPr/>
                    <a:lstStyle/>
                    <a:p>
                      <a:r>
                        <a:rPr lang="en-US" altLang="zh-CN" dirty="0"/>
                        <a:t>D (Real/Paper)</a:t>
                      </a:r>
                      <a:endParaRPr lang="zh-CN" altLang="en-US" dirty="0"/>
                    </a:p>
                  </a:txBody>
                  <a:tcPr/>
                </a:tc>
                <a:extLst>
                  <a:ext uri="{0D108BD9-81ED-4DB2-BD59-A6C34878D82A}">
                    <a16:rowId xmlns:a16="http://schemas.microsoft.com/office/drawing/2014/main" val="3848072227"/>
                  </a:ext>
                </a:extLst>
              </a:tr>
              <a:tr h="370840">
                <a:tc>
                  <a:txBody>
                    <a:bodyPr/>
                    <a:lstStyle/>
                    <a:p>
                      <a:r>
                        <a:rPr lang="en-US" altLang="zh-CN" dirty="0"/>
                        <a:t>LR</a:t>
                      </a:r>
                      <a:endParaRPr lang="zh-CN" altLang="en-US" dirty="0"/>
                    </a:p>
                  </a:txBody>
                  <a:tcPr/>
                </a:tc>
                <a:tc>
                  <a:txBody>
                    <a:bodyPr/>
                    <a:lstStyle/>
                    <a:p>
                      <a:r>
                        <a:rPr lang="en-US" altLang="zh-CN" dirty="0"/>
                        <a:t>15.737/12.224</a:t>
                      </a:r>
                      <a:endParaRPr lang="zh-CN" altLang="en-US" dirty="0"/>
                    </a:p>
                  </a:txBody>
                  <a:tcPr/>
                </a:tc>
                <a:tc>
                  <a:txBody>
                    <a:bodyPr/>
                    <a:lstStyle/>
                    <a:p>
                      <a:r>
                        <a:rPr lang="en-US" altLang="zh-CN" dirty="0"/>
                        <a:t>8.495/9.204</a:t>
                      </a:r>
                      <a:endParaRPr lang="zh-CN" altLang="en-US" dirty="0"/>
                    </a:p>
                  </a:txBody>
                  <a:tcPr/>
                </a:tc>
                <a:extLst>
                  <a:ext uri="{0D108BD9-81ED-4DB2-BD59-A6C34878D82A}">
                    <a16:rowId xmlns:a16="http://schemas.microsoft.com/office/drawing/2014/main" val="338628970"/>
                  </a:ext>
                </a:extLst>
              </a:tr>
              <a:tr h="370840">
                <a:tc>
                  <a:txBody>
                    <a:bodyPr/>
                    <a:lstStyle/>
                    <a:p>
                      <a:r>
                        <a:rPr lang="en-US" altLang="zh-CN" dirty="0"/>
                        <a:t>SVR</a:t>
                      </a:r>
                      <a:endParaRPr lang="zh-CN" altLang="en-US" dirty="0"/>
                    </a:p>
                  </a:txBody>
                  <a:tcPr/>
                </a:tc>
                <a:tc>
                  <a:txBody>
                    <a:bodyPr/>
                    <a:lstStyle/>
                    <a:p>
                      <a:r>
                        <a:rPr lang="en-US" altLang="zh-CN" dirty="0"/>
                        <a:t>14.905/11.6415</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dirty="0"/>
                        <a:t>7.869/7.617</a:t>
                      </a:r>
                      <a:endParaRPr lang="zh-CN" altLang="en-US" dirty="0"/>
                    </a:p>
                  </a:txBody>
                  <a:tcPr/>
                </a:tc>
                <a:extLst>
                  <a:ext uri="{0D108BD9-81ED-4DB2-BD59-A6C34878D82A}">
                    <a16:rowId xmlns:a16="http://schemas.microsoft.com/office/drawing/2014/main" val="352274849"/>
                  </a:ext>
                </a:extLst>
              </a:tr>
            </a:tbl>
          </a:graphicData>
        </a:graphic>
      </p:graphicFrame>
      <p:pic>
        <p:nvPicPr>
          <p:cNvPr id="5" name="图片 4">
            <a:extLst>
              <a:ext uri="{FF2B5EF4-FFF2-40B4-BE49-F238E27FC236}">
                <a16:creationId xmlns:a16="http://schemas.microsoft.com/office/drawing/2014/main" id="{5A3563F1-5E62-04E0-A3E5-C27A25AFC3CD}"/>
              </a:ext>
            </a:extLst>
          </p:cNvPr>
          <p:cNvPicPr>
            <a:picLocks noChangeAspect="1"/>
          </p:cNvPicPr>
          <p:nvPr/>
        </p:nvPicPr>
        <p:blipFill>
          <a:blip r:embed="rId3"/>
          <a:stretch>
            <a:fillRect/>
          </a:stretch>
        </p:blipFill>
        <p:spPr>
          <a:xfrm>
            <a:off x="6930789" y="2664044"/>
            <a:ext cx="4134427" cy="3886742"/>
          </a:xfrm>
          <a:prstGeom prst="rect">
            <a:avLst/>
          </a:prstGeom>
        </p:spPr>
      </p:pic>
      <p:pic>
        <p:nvPicPr>
          <p:cNvPr id="10" name="图片 9">
            <a:extLst>
              <a:ext uri="{FF2B5EF4-FFF2-40B4-BE49-F238E27FC236}">
                <a16:creationId xmlns:a16="http://schemas.microsoft.com/office/drawing/2014/main" id="{B8569782-E843-8D33-9ADD-4852BFBE6942}"/>
              </a:ext>
            </a:extLst>
          </p:cNvPr>
          <p:cNvPicPr>
            <a:picLocks noChangeAspect="1"/>
          </p:cNvPicPr>
          <p:nvPr/>
        </p:nvPicPr>
        <p:blipFill>
          <a:blip r:embed="rId4"/>
          <a:stretch>
            <a:fillRect/>
          </a:stretch>
        </p:blipFill>
        <p:spPr>
          <a:xfrm>
            <a:off x="1066804" y="2907452"/>
            <a:ext cx="4696480" cy="3010320"/>
          </a:xfrm>
          <a:prstGeom prst="rect">
            <a:avLst/>
          </a:prstGeom>
        </p:spPr>
      </p:pic>
      <p:sp>
        <p:nvSpPr>
          <p:cNvPr id="3" name="文本框 2">
            <a:extLst>
              <a:ext uri="{FF2B5EF4-FFF2-40B4-BE49-F238E27FC236}">
                <a16:creationId xmlns:a16="http://schemas.microsoft.com/office/drawing/2014/main" id="{ED177D0E-657B-9CDB-1059-B7A08F2960FC}"/>
              </a:ext>
            </a:extLst>
          </p:cNvPr>
          <p:cNvSpPr txBox="1"/>
          <p:nvPr/>
        </p:nvSpPr>
        <p:spPr>
          <a:xfrm>
            <a:off x="724754" y="6078279"/>
            <a:ext cx="5530902" cy="400110"/>
          </a:xfrm>
          <a:prstGeom prst="rect">
            <a:avLst/>
          </a:prstGeom>
          <a:noFill/>
        </p:spPr>
        <p:txBody>
          <a:bodyPr wrap="square">
            <a:spAutoFit/>
          </a:bodyPr>
          <a:lstStyle/>
          <a:p>
            <a:pPr algn="ctr"/>
            <a:r>
              <a:rPr lang="en-US" altLang="zh-CN" sz="2000" dirty="0">
                <a:latin typeface="Consolas" panose="020B0609020204030204" pitchFamily="49" charset="0"/>
              </a:rPr>
              <a:t>Template-based Feature Extraction</a:t>
            </a:r>
          </a:p>
        </p:txBody>
      </p:sp>
    </p:spTree>
    <p:extLst>
      <p:ext uri="{BB962C8B-B14F-4D97-AF65-F5344CB8AC3E}">
        <p14:creationId xmlns:p14="http://schemas.microsoft.com/office/powerpoint/2010/main" val="681844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C6C1E14-535A-3B27-9B8D-5C136715124B}"/>
              </a:ext>
            </a:extLst>
          </p:cNvPr>
          <p:cNvPicPr>
            <a:picLocks noChangeAspect="1"/>
          </p:cNvPicPr>
          <p:nvPr/>
        </p:nvPicPr>
        <p:blipFill>
          <a:blip r:embed="rId2"/>
          <a:stretch>
            <a:fillRect/>
          </a:stretch>
        </p:blipFill>
        <p:spPr>
          <a:xfrm>
            <a:off x="6096000" y="3429000"/>
            <a:ext cx="4791956" cy="3194637"/>
          </a:xfrm>
          <a:prstGeom prst="rect">
            <a:avLst/>
          </a:prstGeom>
        </p:spPr>
      </p:pic>
      <p:pic>
        <p:nvPicPr>
          <p:cNvPr id="8" name="图片 7">
            <a:extLst>
              <a:ext uri="{FF2B5EF4-FFF2-40B4-BE49-F238E27FC236}">
                <a16:creationId xmlns:a16="http://schemas.microsoft.com/office/drawing/2014/main" id="{0C814D20-5C2A-EBEA-2AFD-FF1E30955406}"/>
              </a:ext>
            </a:extLst>
          </p:cNvPr>
          <p:cNvPicPr>
            <a:picLocks noChangeAspect="1"/>
          </p:cNvPicPr>
          <p:nvPr/>
        </p:nvPicPr>
        <p:blipFill>
          <a:blip r:embed="rId3"/>
          <a:stretch>
            <a:fillRect/>
          </a:stretch>
        </p:blipFill>
        <p:spPr>
          <a:xfrm>
            <a:off x="1304044" y="3429000"/>
            <a:ext cx="4791956" cy="3194637"/>
          </a:xfrm>
          <a:prstGeom prst="rect">
            <a:avLst/>
          </a:prstGeom>
        </p:spPr>
      </p:pic>
      <p:pic>
        <p:nvPicPr>
          <p:cNvPr id="10" name="图片 9">
            <a:extLst>
              <a:ext uri="{FF2B5EF4-FFF2-40B4-BE49-F238E27FC236}">
                <a16:creationId xmlns:a16="http://schemas.microsoft.com/office/drawing/2014/main" id="{DBE9C50F-9C82-F3AD-BBCC-E18898BCC529}"/>
              </a:ext>
            </a:extLst>
          </p:cNvPr>
          <p:cNvPicPr>
            <a:picLocks noChangeAspect="1"/>
          </p:cNvPicPr>
          <p:nvPr/>
        </p:nvPicPr>
        <p:blipFill>
          <a:blip r:embed="rId4"/>
          <a:stretch>
            <a:fillRect/>
          </a:stretch>
        </p:blipFill>
        <p:spPr>
          <a:xfrm>
            <a:off x="6096000" y="234363"/>
            <a:ext cx="4791956" cy="3194637"/>
          </a:xfrm>
          <a:prstGeom prst="rect">
            <a:avLst/>
          </a:prstGeom>
        </p:spPr>
      </p:pic>
      <p:pic>
        <p:nvPicPr>
          <p:cNvPr id="12" name="图片 11">
            <a:extLst>
              <a:ext uri="{FF2B5EF4-FFF2-40B4-BE49-F238E27FC236}">
                <a16:creationId xmlns:a16="http://schemas.microsoft.com/office/drawing/2014/main" id="{19AA4CB2-DEA1-94B2-79E0-EFDF5C151688}"/>
              </a:ext>
            </a:extLst>
          </p:cNvPr>
          <p:cNvPicPr>
            <a:picLocks noChangeAspect="1"/>
          </p:cNvPicPr>
          <p:nvPr/>
        </p:nvPicPr>
        <p:blipFill>
          <a:blip r:embed="rId5"/>
          <a:stretch>
            <a:fillRect/>
          </a:stretch>
        </p:blipFill>
        <p:spPr>
          <a:xfrm>
            <a:off x="1304044" y="234363"/>
            <a:ext cx="4791956" cy="3194637"/>
          </a:xfrm>
          <a:prstGeom prst="rect">
            <a:avLst/>
          </a:prstGeom>
        </p:spPr>
      </p:pic>
      <p:sp>
        <p:nvSpPr>
          <p:cNvPr id="2" name="文本框 1">
            <a:extLst>
              <a:ext uri="{FF2B5EF4-FFF2-40B4-BE49-F238E27FC236}">
                <a16:creationId xmlns:a16="http://schemas.microsoft.com/office/drawing/2014/main" id="{FFF35BFF-FBC3-75AF-F401-F6D9D89634E6}"/>
              </a:ext>
            </a:extLst>
          </p:cNvPr>
          <p:cNvSpPr txBox="1"/>
          <p:nvPr/>
        </p:nvSpPr>
        <p:spPr>
          <a:xfrm>
            <a:off x="0" y="0"/>
            <a:ext cx="4267200" cy="400110"/>
          </a:xfrm>
          <a:prstGeom prst="rect">
            <a:avLst/>
          </a:prstGeom>
          <a:noFill/>
        </p:spPr>
        <p:txBody>
          <a:bodyPr wrap="square" rtlCol="0">
            <a:spAutoFit/>
          </a:bodyPr>
          <a:lstStyle>
            <a:defPPr marR="0" lvl="0" algn="l" rtl="0">
              <a:lnSpc>
                <a:spcPct val="100000"/>
              </a:lnSpc>
              <a:spcBef>
                <a:spcPts val="0"/>
              </a:spcBef>
              <a:spcAft>
                <a:spcPts val="0"/>
              </a:spcAft>
            </a:defPPr>
            <a:lvl4pPr>
              <a:defRPr sz="2000">
                <a:latin typeface="Consolas" panose="020B0609020204030204" pitchFamily="49" charset="0"/>
              </a:defRPr>
            </a:lvl4pPr>
          </a:lstStyle>
          <a:p>
            <a:pPr lvl="3"/>
            <a:r>
              <a:rPr lang="en-US" altLang="zh-CN" sz="2000" dirty="0">
                <a:solidFill>
                  <a:schemeClr val="dk1"/>
                </a:solidFill>
                <a:latin typeface="Consolas"/>
                <a:ea typeface="Consolas"/>
                <a:cs typeface="Consolas"/>
                <a:sym typeface="Consolas"/>
              </a:rPr>
              <a:t>BP-related Features of PPG</a:t>
            </a:r>
            <a:endParaRPr lang="en-US" altLang="zh-CN" dirty="0"/>
          </a:p>
        </p:txBody>
      </p:sp>
    </p:spTree>
    <p:extLst>
      <p:ext uri="{BB962C8B-B14F-4D97-AF65-F5344CB8AC3E}">
        <p14:creationId xmlns:p14="http://schemas.microsoft.com/office/powerpoint/2010/main" val="4039390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24"/>
          <p:cNvSpPr txBox="1"/>
          <p:nvPr/>
        </p:nvSpPr>
        <p:spPr>
          <a:xfrm>
            <a:off x="5114486" y="3105834"/>
            <a:ext cx="1963028"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a:solidFill>
                  <a:schemeClr val="dk1"/>
                </a:solidFill>
                <a:latin typeface="Consolas"/>
                <a:ea typeface="Consolas"/>
                <a:cs typeface="Consolas"/>
                <a:sym typeface="Consolas"/>
              </a:rPr>
              <a:t>Thanks!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p:nvPr/>
        </p:nvSpPr>
        <p:spPr>
          <a:xfrm>
            <a:off x="1574963" y="537330"/>
            <a:ext cx="9042074"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0" i="0" u="none" strike="noStrike" cap="none" dirty="0">
                <a:solidFill>
                  <a:schemeClr val="dk1"/>
                </a:solidFill>
                <a:latin typeface="Consolas"/>
                <a:ea typeface="Consolas"/>
                <a:cs typeface="Consolas"/>
                <a:sym typeface="Consolas"/>
              </a:rPr>
              <a:t>Work Description</a:t>
            </a:r>
            <a:endParaRPr dirty="0"/>
          </a:p>
        </p:txBody>
      </p:sp>
      <p:sp>
        <p:nvSpPr>
          <p:cNvPr id="97" name="Google Shape;97;p2"/>
          <p:cNvSpPr txBox="1"/>
          <p:nvPr/>
        </p:nvSpPr>
        <p:spPr>
          <a:xfrm>
            <a:off x="3929384" y="2158236"/>
            <a:ext cx="5087973" cy="17542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ltLang="zh-CN" sz="1800" b="1" dirty="0">
                <a:solidFill>
                  <a:schemeClr val="dk1"/>
                </a:solidFill>
                <a:latin typeface="Consolas"/>
                <a:ea typeface="Consolas"/>
                <a:cs typeface="Consolas"/>
                <a:sym typeface="Consolas"/>
              </a:rPr>
              <a:t> </a:t>
            </a:r>
            <a:endParaRPr lang="en-US" sz="1800" b="1" i="0" u="none" strike="noStrike" cap="none" dirty="0">
              <a:solidFill>
                <a:schemeClr val="dk1"/>
              </a:solidFill>
              <a:latin typeface="Consolas"/>
              <a:ea typeface="Consolas"/>
              <a:cs typeface="Consolas"/>
              <a:sym typeface="Consolas"/>
            </a:endParaRPr>
          </a:p>
          <a:p>
            <a:pPr marL="0" marR="0" lvl="0" indent="0" algn="l" rtl="0">
              <a:spcBef>
                <a:spcPts val="0"/>
              </a:spcBef>
              <a:spcAft>
                <a:spcPts val="0"/>
              </a:spcAft>
              <a:buNone/>
            </a:pPr>
            <a:r>
              <a:rPr lang="en-US" sz="1800" b="1" i="0" u="none" strike="noStrike" cap="none" dirty="0">
                <a:solidFill>
                  <a:schemeClr val="dk1"/>
                </a:solidFill>
                <a:latin typeface="Consolas"/>
                <a:ea typeface="Consolas"/>
                <a:cs typeface="Consolas"/>
                <a:sym typeface="Consolas"/>
              </a:rPr>
              <a:t>Part_1: Template-based IBI Prediction</a:t>
            </a:r>
          </a:p>
          <a:p>
            <a:pPr marL="0" marR="0" lvl="0" indent="0" algn="l" rtl="0">
              <a:spcBef>
                <a:spcPts val="0"/>
              </a:spcBef>
              <a:spcAft>
                <a:spcPts val="0"/>
              </a:spcAft>
              <a:buNone/>
            </a:pPr>
            <a:endParaRPr lang="en-US" sz="1800" b="0" i="0" u="none" strike="noStrike" cap="none" dirty="0">
              <a:solidFill>
                <a:schemeClr val="dk1"/>
              </a:solidFill>
              <a:latin typeface="Consolas"/>
              <a:ea typeface="Consolas"/>
              <a:cs typeface="Consolas"/>
              <a:sym typeface="Consolas"/>
            </a:endParaRPr>
          </a:p>
          <a:p>
            <a:pPr marL="0" marR="0" lvl="0" indent="0" algn="l" rtl="0">
              <a:spcBef>
                <a:spcPts val="0"/>
              </a:spcBef>
              <a:spcAft>
                <a:spcPts val="0"/>
              </a:spcAft>
              <a:buNone/>
            </a:pPr>
            <a:r>
              <a:rPr lang="en-US" sz="1800" b="1" dirty="0">
                <a:solidFill>
                  <a:schemeClr val="dk1"/>
                </a:solidFill>
                <a:latin typeface="Consolas"/>
                <a:ea typeface="Consolas"/>
                <a:cs typeface="Consolas"/>
                <a:sym typeface="Consolas"/>
              </a:rPr>
              <a:t>Part_2: BP-related Features of PPG</a:t>
            </a:r>
          </a:p>
          <a:p>
            <a:pPr marL="0" marR="0" lvl="0" indent="0" algn="l" rtl="0">
              <a:spcBef>
                <a:spcPts val="0"/>
              </a:spcBef>
              <a:spcAft>
                <a:spcPts val="0"/>
              </a:spcAft>
              <a:buNone/>
            </a:pPr>
            <a:endParaRPr lang="en-US" altLang="zh-CN" sz="1800" b="1" dirty="0">
              <a:solidFill>
                <a:schemeClr val="dk1"/>
              </a:solidFill>
              <a:latin typeface="Consolas"/>
              <a:ea typeface="Consolas"/>
              <a:cs typeface="Consolas"/>
              <a:sym typeface="Consolas"/>
            </a:endParaRPr>
          </a:p>
          <a:p>
            <a:r>
              <a:rPr lang="en-US" altLang="zh-CN" sz="1800" b="1" i="0" u="none" strike="noStrike" cap="none" dirty="0">
                <a:solidFill>
                  <a:schemeClr val="dk1"/>
                </a:solidFill>
                <a:latin typeface="Consolas"/>
                <a:ea typeface="Consolas"/>
                <a:cs typeface="Consolas"/>
                <a:sym typeface="Consolas"/>
              </a:rPr>
              <a:t>Part_3: Questions</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a:extLst>
            <a:ext uri="{FF2B5EF4-FFF2-40B4-BE49-F238E27FC236}">
              <a16:creationId xmlns:a16="http://schemas.microsoft.com/office/drawing/2014/main" id="{64F57A9B-FF88-8953-7CE1-F042B87A4106}"/>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6A240DB9-7E3E-53D6-DC40-0DDB763597EA}"/>
              </a:ext>
            </a:extLst>
          </p:cNvPr>
          <p:cNvSpPr txBox="1"/>
          <p:nvPr/>
        </p:nvSpPr>
        <p:spPr>
          <a:xfrm>
            <a:off x="0" y="0"/>
            <a:ext cx="4267200" cy="400110"/>
          </a:xfrm>
          <a:prstGeom prst="rect">
            <a:avLst/>
          </a:prstGeom>
          <a:noFill/>
        </p:spPr>
        <p:txBody>
          <a:bodyPr wrap="square" rtlCol="0">
            <a:spAutoFit/>
          </a:bodyPr>
          <a:lstStyle>
            <a:defPPr marR="0" lvl="0" algn="l" rtl="0">
              <a:lnSpc>
                <a:spcPct val="100000"/>
              </a:lnSpc>
              <a:spcBef>
                <a:spcPts val="0"/>
              </a:spcBef>
              <a:spcAft>
                <a:spcPts val="0"/>
              </a:spcAft>
            </a:defPPr>
            <a:lvl4pPr>
              <a:defRPr sz="2000">
                <a:latin typeface="Consolas" panose="020B0609020204030204" pitchFamily="49" charset="0"/>
              </a:defRPr>
            </a:lvl4pPr>
          </a:lstStyle>
          <a:p>
            <a:pPr lvl="3"/>
            <a:r>
              <a:rPr lang="en-US" altLang="zh-CN" dirty="0"/>
              <a:t>Template-based IBI Prediction</a:t>
            </a:r>
          </a:p>
        </p:txBody>
      </p:sp>
      <p:sp>
        <p:nvSpPr>
          <p:cNvPr id="2" name="文本框 1">
            <a:extLst>
              <a:ext uri="{FF2B5EF4-FFF2-40B4-BE49-F238E27FC236}">
                <a16:creationId xmlns:a16="http://schemas.microsoft.com/office/drawing/2014/main" id="{851B64C8-CD99-CD53-F3F4-6EC4C66711D8}"/>
              </a:ext>
            </a:extLst>
          </p:cNvPr>
          <p:cNvSpPr txBox="1"/>
          <p:nvPr/>
        </p:nvSpPr>
        <p:spPr>
          <a:xfrm>
            <a:off x="701040" y="623983"/>
            <a:ext cx="10789920" cy="2092881"/>
          </a:xfrm>
          <a:prstGeom prst="rect">
            <a:avLst/>
          </a:prstGeom>
          <a:noFill/>
        </p:spPr>
        <p:txBody>
          <a:bodyPr wrap="square" rtlCol="0">
            <a:spAutoFit/>
          </a:bodyPr>
          <a:lstStyle>
            <a:defPPr marR="0" lvl="0" algn="l" rtl="0">
              <a:lnSpc>
                <a:spcPct val="100000"/>
              </a:lnSpc>
              <a:spcBef>
                <a:spcPts val="0"/>
              </a:spcBef>
              <a:spcAft>
                <a:spcPts val="0"/>
              </a:spcAft>
              <a:defRPr/>
            </a:defPPr>
            <a:lvl4pPr>
              <a:defRPr sz="2000">
                <a:latin typeface="Consolas" panose="020B0609020204030204" pitchFamily="49" charset="0"/>
              </a:defRPr>
            </a:lvl4pPr>
          </a:lstStyle>
          <a:p>
            <a:r>
              <a:rPr lang="en-US" altLang="zh-CN" sz="2000" dirty="0">
                <a:latin typeface="Consolas" panose="020B0609020204030204" pitchFamily="49" charset="0"/>
              </a:rPr>
              <a:t>Conclusion:</a:t>
            </a:r>
          </a:p>
          <a:p>
            <a:endParaRPr lang="en-US" altLang="zh-CN" sz="2000" dirty="0">
              <a:latin typeface="Consolas" panose="020B0609020204030204" pitchFamily="49" charset="0"/>
            </a:endParaRPr>
          </a:p>
          <a:p>
            <a:r>
              <a:rPr lang="en-US" altLang="zh-CN" sz="1800" dirty="0">
                <a:latin typeface="Consolas" panose="020B0609020204030204" pitchFamily="49" charset="0"/>
              </a:rPr>
              <a:t>The template-based approach is an effective tool for analyzing arrhythmia, advancing beyond models based on the assumption of a uniform heartbeat distribution. </a:t>
            </a:r>
          </a:p>
          <a:p>
            <a:endParaRPr lang="en-US" altLang="zh-CN" sz="1800" dirty="0">
              <a:latin typeface="Consolas" panose="020B0609020204030204" pitchFamily="49" charset="0"/>
            </a:endParaRPr>
          </a:p>
          <a:p>
            <a:r>
              <a:rPr lang="en-US" altLang="zh-CN" sz="1800" dirty="0">
                <a:latin typeface="Consolas" panose="020B0609020204030204" pitchFamily="49" charset="0"/>
              </a:rPr>
              <a:t>Currently, a series of experiments have demonstrated its effectiveness. I believe that once the remaining issue is resolved, we can start writing the paper.</a:t>
            </a:r>
          </a:p>
        </p:txBody>
      </p:sp>
      <p:pic>
        <p:nvPicPr>
          <p:cNvPr id="9" name="图片 8">
            <a:extLst>
              <a:ext uri="{FF2B5EF4-FFF2-40B4-BE49-F238E27FC236}">
                <a16:creationId xmlns:a16="http://schemas.microsoft.com/office/drawing/2014/main" id="{D89CC724-6150-AAF6-E289-6B95D289A0EC}"/>
              </a:ext>
            </a:extLst>
          </p:cNvPr>
          <p:cNvPicPr>
            <a:picLocks noChangeAspect="1"/>
          </p:cNvPicPr>
          <p:nvPr/>
        </p:nvPicPr>
        <p:blipFill rotWithShape="1">
          <a:blip r:embed="rId3"/>
          <a:srcRect b="41449"/>
          <a:stretch/>
        </p:blipFill>
        <p:spPr>
          <a:xfrm>
            <a:off x="1166380" y="3016937"/>
            <a:ext cx="6050107" cy="3653116"/>
          </a:xfrm>
          <a:prstGeom prst="rect">
            <a:avLst/>
          </a:prstGeom>
        </p:spPr>
      </p:pic>
      <p:sp>
        <p:nvSpPr>
          <p:cNvPr id="11" name="矩形 10">
            <a:extLst>
              <a:ext uri="{FF2B5EF4-FFF2-40B4-BE49-F238E27FC236}">
                <a16:creationId xmlns:a16="http://schemas.microsoft.com/office/drawing/2014/main" id="{FDF89B0C-7D8F-1349-4EB6-BEF9A26B7517}"/>
              </a:ext>
            </a:extLst>
          </p:cNvPr>
          <p:cNvSpPr/>
          <p:nvPr/>
        </p:nvSpPr>
        <p:spPr>
          <a:xfrm>
            <a:off x="3082636" y="3382215"/>
            <a:ext cx="477981" cy="194454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77D77244-64FD-F53E-15DA-26515594E0AC}"/>
              </a:ext>
            </a:extLst>
          </p:cNvPr>
          <p:cNvSpPr/>
          <p:nvPr/>
        </p:nvSpPr>
        <p:spPr>
          <a:xfrm>
            <a:off x="4779818" y="3382214"/>
            <a:ext cx="477981" cy="194454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87430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a:extLst>
            <a:ext uri="{FF2B5EF4-FFF2-40B4-BE49-F238E27FC236}">
              <a16:creationId xmlns:a16="http://schemas.microsoft.com/office/drawing/2014/main" id="{74C1FEB2-973C-66DF-BF13-7575CEDE64F8}"/>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D18D3098-A623-D87D-49C6-2A24F107A775}"/>
              </a:ext>
            </a:extLst>
          </p:cNvPr>
          <p:cNvSpPr txBox="1"/>
          <p:nvPr/>
        </p:nvSpPr>
        <p:spPr>
          <a:xfrm>
            <a:off x="0" y="0"/>
            <a:ext cx="4267200" cy="400110"/>
          </a:xfrm>
          <a:prstGeom prst="rect">
            <a:avLst/>
          </a:prstGeom>
          <a:noFill/>
        </p:spPr>
        <p:txBody>
          <a:bodyPr wrap="square" rtlCol="0">
            <a:spAutoFit/>
          </a:bodyPr>
          <a:lstStyle>
            <a:defPPr marR="0" lvl="0" algn="l" rtl="0">
              <a:lnSpc>
                <a:spcPct val="100000"/>
              </a:lnSpc>
              <a:spcBef>
                <a:spcPts val="0"/>
              </a:spcBef>
              <a:spcAft>
                <a:spcPts val="0"/>
              </a:spcAft>
            </a:defPPr>
            <a:lvl4pPr>
              <a:defRPr sz="2000">
                <a:latin typeface="Consolas" panose="020B0609020204030204" pitchFamily="49" charset="0"/>
              </a:defRPr>
            </a:lvl4pPr>
          </a:lstStyle>
          <a:p>
            <a:pPr lvl="3"/>
            <a:r>
              <a:rPr lang="en-US" altLang="zh-CN" dirty="0"/>
              <a:t>Template-based IBI Prediction</a:t>
            </a:r>
          </a:p>
        </p:txBody>
      </p:sp>
      <p:graphicFrame>
        <p:nvGraphicFramePr>
          <p:cNvPr id="5" name="表格 4">
            <a:extLst>
              <a:ext uri="{FF2B5EF4-FFF2-40B4-BE49-F238E27FC236}">
                <a16:creationId xmlns:a16="http://schemas.microsoft.com/office/drawing/2014/main" id="{5A833629-F5E6-B595-2D4C-2733EAB2A4F1}"/>
              </a:ext>
            </a:extLst>
          </p:cNvPr>
          <p:cNvGraphicFramePr>
            <a:graphicFrameLocks noGrp="1"/>
          </p:cNvGraphicFramePr>
          <p:nvPr/>
        </p:nvGraphicFramePr>
        <p:xfrm>
          <a:off x="701040" y="3855353"/>
          <a:ext cx="9996483" cy="1073574"/>
        </p:xfrm>
        <a:graphic>
          <a:graphicData uri="http://schemas.openxmlformats.org/drawingml/2006/table">
            <a:tbl>
              <a:tblPr firstRow="1" bandRow="1">
                <a:tableStyleId>{AB4F9DF2-0438-42AD-B170-30067649D97E}</a:tableStyleId>
              </a:tblPr>
              <a:tblGrid>
                <a:gridCol w="3726180">
                  <a:extLst>
                    <a:ext uri="{9D8B030D-6E8A-4147-A177-3AD203B41FA5}">
                      <a16:colId xmlns:a16="http://schemas.microsoft.com/office/drawing/2014/main" val="350954255"/>
                    </a:ext>
                  </a:extLst>
                </a:gridCol>
                <a:gridCol w="2090101">
                  <a:extLst>
                    <a:ext uri="{9D8B030D-6E8A-4147-A177-3AD203B41FA5}">
                      <a16:colId xmlns:a16="http://schemas.microsoft.com/office/drawing/2014/main" val="1644395591"/>
                    </a:ext>
                  </a:extLst>
                </a:gridCol>
                <a:gridCol w="2090101">
                  <a:extLst>
                    <a:ext uri="{9D8B030D-6E8A-4147-A177-3AD203B41FA5}">
                      <a16:colId xmlns:a16="http://schemas.microsoft.com/office/drawing/2014/main" val="398867984"/>
                    </a:ext>
                  </a:extLst>
                </a:gridCol>
                <a:gridCol w="2090101">
                  <a:extLst>
                    <a:ext uri="{9D8B030D-6E8A-4147-A177-3AD203B41FA5}">
                      <a16:colId xmlns:a16="http://schemas.microsoft.com/office/drawing/2014/main" val="3370799040"/>
                    </a:ext>
                  </a:extLst>
                </a:gridCol>
              </a:tblGrid>
              <a:tr h="370840">
                <a:tc>
                  <a:txBody>
                    <a:bodyPr/>
                    <a:lstStyle/>
                    <a:p>
                      <a:r>
                        <a:rPr lang="en-US" altLang="zh-CN" dirty="0"/>
                        <a:t>HR Estimation, MAE</a:t>
                      </a:r>
                      <a:endParaRPr lang="zh-CN" altLang="en-US" dirty="0"/>
                    </a:p>
                  </a:txBody>
                  <a:tcPr/>
                </a:tc>
                <a:tc>
                  <a:txBody>
                    <a:bodyPr/>
                    <a:lstStyle/>
                    <a:p>
                      <a:r>
                        <a:rPr lang="en-US" altLang="zh-CN" dirty="0" err="1"/>
                        <a:t>Yingjian</a:t>
                      </a:r>
                      <a:endParaRPr lang="zh-CN" altLang="en-US" dirty="0"/>
                    </a:p>
                  </a:txBody>
                  <a:tcPr/>
                </a:tc>
                <a:tc>
                  <a:txBody>
                    <a:bodyPr/>
                    <a:lstStyle/>
                    <a:p>
                      <a:r>
                        <a:rPr lang="en-US" altLang="zh-CN" dirty="0"/>
                        <a:t>New Method</a:t>
                      </a:r>
                      <a:endParaRPr lang="zh-CN" altLang="en-US" dirty="0"/>
                    </a:p>
                  </a:txBody>
                  <a:tcPr/>
                </a:tc>
                <a:tc>
                  <a:txBody>
                    <a:bodyPr/>
                    <a:lstStyle/>
                    <a:p>
                      <a:r>
                        <a:rPr lang="en-US" altLang="zh-CN" dirty="0"/>
                        <a:t>Rate</a:t>
                      </a:r>
                      <a:endParaRPr lang="zh-CN" altLang="en-US" dirty="0"/>
                    </a:p>
                  </a:txBody>
                  <a:tcPr/>
                </a:tc>
                <a:extLst>
                  <a:ext uri="{0D108BD9-81ED-4DB2-BD59-A6C34878D82A}">
                    <a16:rowId xmlns:a16="http://schemas.microsoft.com/office/drawing/2014/main" val="3848072227"/>
                  </a:ext>
                </a:extLst>
              </a:tr>
              <a:tr h="331894">
                <a:tc>
                  <a:txBody>
                    <a:bodyPr/>
                    <a:lstStyle/>
                    <a:p>
                      <a:r>
                        <a:rPr lang="en-US" altLang="zh-CN" dirty="0" err="1"/>
                        <a:t>All_Back</a:t>
                      </a:r>
                      <a:endParaRPr lang="zh-CN" altLang="en-US" dirty="0"/>
                    </a:p>
                  </a:txBody>
                  <a:tcPr/>
                </a:tc>
                <a:tc>
                  <a:txBody>
                    <a:bodyPr/>
                    <a:lstStyle/>
                    <a:p>
                      <a:r>
                        <a:rPr lang="en-US" altLang="zh-CN" b="1" dirty="0"/>
                        <a:t>1.115</a:t>
                      </a:r>
                      <a:endParaRPr lang="zh-CN" altLang="en-US" b="1" dirty="0"/>
                    </a:p>
                  </a:txBody>
                  <a:tcPr/>
                </a:tc>
                <a:tc>
                  <a:txBody>
                    <a:bodyPr/>
                    <a:lstStyle/>
                    <a:p>
                      <a:r>
                        <a:rPr lang="en-US" altLang="zh-CN" sz="1400" b="1" i="0" u="none" strike="noStrike" cap="none" dirty="0">
                          <a:solidFill>
                            <a:schemeClr val="dk1"/>
                          </a:solidFill>
                          <a:effectLst/>
                          <a:latin typeface="Consolas"/>
                          <a:ea typeface="Consolas"/>
                          <a:cs typeface="Consolas"/>
                          <a:sym typeface="Arial"/>
                        </a:rPr>
                        <a:t>1.021</a:t>
                      </a:r>
                      <a:endParaRPr lang="zh-CN" altLang="en-US" b="1" dirty="0"/>
                    </a:p>
                  </a:txBody>
                  <a:tcPr/>
                </a:tc>
                <a:tc>
                  <a:txBody>
                    <a:bodyPr/>
                    <a:lstStyle/>
                    <a:p>
                      <a:r>
                        <a:rPr lang="en-US" altLang="zh-CN" b="1" dirty="0"/>
                        <a:t>-9.4%</a:t>
                      </a:r>
                      <a:endParaRPr lang="zh-CN" altLang="en-US" b="1" dirty="0"/>
                    </a:p>
                  </a:txBody>
                  <a:tcPr/>
                </a:tc>
                <a:extLst>
                  <a:ext uri="{0D108BD9-81ED-4DB2-BD59-A6C34878D82A}">
                    <a16:rowId xmlns:a16="http://schemas.microsoft.com/office/drawing/2014/main" val="338628970"/>
                  </a:ext>
                </a:extLst>
              </a:tr>
              <a:tr h="370840">
                <a:tc>
                  <a:txBody>
                    <a:bodyPr/>
                    <a:lstStyle/>
                    <a:p>
                      <a:r>
                        <a:rPr lang="en-US" altLang="zh-CN" dirty="0" err="1"/>
                        <a:t>CTRU_all_data_all_labels</a:t>
                      </a:r>
                      <a:r>
                        <a:rPr lang="en-US" altLang="zh-CN" dirty="0"/>
                        <a:t>, Posture=0</a:t>
                      </a:r>
                      <a:endParaRPr lang="zh-CN" altLang="en-US" dirty="0"/>
                    </a:p>
                  </a:txBody>
                  <a:tcPr/>
                </a:tc>
                <a:tc>
                  <a:txBody>
                    <a:bodyPr/>
                    <a:lstStyle/>
                    <a:p>
                      <a:r>
                        <a:rPr lang="en-US" altLang="zh-CN" dirty="0"/>
                        <a:t>1.984</a:t>
                      </a:r>
                      <a:endParaRPr lang="zh-CN" altLang="en-US" dirty="0"/>
                    </a:p>
                  </a:txBody>
                  <a:tcPr/>
                </a:tc>
                <a:tc>
                  <a:txBody>
                    <a:bodyPr/>
                    <a:lstStyle/>
                    <a:p>
                      <a:r>
                        <a:rPr lang="en-US" altLang="zh-CN" dirty="0"/>
                        <a:t>2.000</a:t>
                      </a:r>
                      <a:endParaRPr lang="zh-CN" altLang="en-US" dirty="0"/>
                    </a:p>
                  </a:txBody>
                  <a:tcPr/>
                </a:tc>
                <a:tc>
                  <a:txBody>
                    <a:bodyPr/>
                    <a:lstStyle/>
                    <a:p>
                      <a:r>
                        <a:rPr lang="en-US" altLang="zh-CN" dirty="0"/>
                        <a:t>+0.8%</a:t>
                      </a:r>
                      <a:endParaRPr lang="zh-CN" altLang="en-US" dirty="0"/>
                    </a:p>
                  </a:txBody>
                  <a:tcPr/>
                </a:tc>
                <a:extLst>
                  <a:ext uri="{0D108BD9-81ED-4DB2-BD59-A6C34878D82A}">
                    <a16:rowId xmlns:a16="http://schemas.microsoft.com/office/drawing/2014/main" val="1169039408"/>
                  </a:ext>
                </a:extLst>
              </a:tr>
            </a:tbl>
          </a:graphicData>
        </a:graphic>
      </p:graphicFrame>
      <p:sp>
        <p:nvSpPr>
          <p:cNvPr id="2" name="文本框 1">
            <a:extLst>
              <a:ext uri="{FF2B5EF4-FFF2-40B4-BE49-F238E27FC236}">
                <a16:creationId xmlns:a16="http://schemas.microsoft.com/office/drawing/2014/main" id="{C91B7C0E-8784-F559-7EE5-CB8ED365F8BC}"/>
              </a:ext>
            </a:extLst>
          </p:cNvPr>
          <p:cNvSpPr txBox="1"/>
          <p:nvPr/>
        </p:nvSpPr>
        <p:spPr>
          <a:xfrm>
            <a:off x="701040" y="623983"/>
            <a:ext cx="10789920" cy="2092881"/>
          </a:xfrm>
          <a:prstGeom prst="rect">
            <a:avLst/>
          </a:prstGeom>
          <a:noFill/>
        </p:spPr>
        <p:txBody>
          <a:bodyPr wrap="square" rtlCol="0">
            <a:spAutoFit/>
          </a:bodyPr>
          <a:lstStyle>
            <a:defPPr marR="0" lvl="0" algn="l" rtl="0">
              <a:lnSpc>
                <a:spcPct val="100000"/>
              </a:lnSpc>
              <a:spcBef>
                <a:spcPts val="0"/>
              </a:spcBef>
              <a:spcAft>
                <a:spcPts val="0"/>
              </a:spcAft>
              <a:defRPr/>
            </a:defPPr>
            <a:lvl4pPr>
              <a:defRPr sz="2000">
                <a:latin typeface="Consolas" panose="020B0609020204030204" pitchFamily="49" charset="0"/>
              </a:defRPr>
            </a:lvl4pPr>
          </a:lstStyle>
          <a:p>
            <a:r>
              <a:rPr lang="en-US" altLang="zh-CN" sz="2000" dirty="0">
                <a:latin typeface="Consolas" panose="020B0609020204030204" pitchFamily="49" charset="0"/>
              </a:rPr>
              <a:t>Conclusion:</a:t>
            </a:r>
          </a:p>
          <a:p>
            <a:endParaRPr lang="en-US" altLang="zh-CN" sz="2000" dirty="0">
              <a:latin typeface="Consolas" panose="020B0609020204030204" pitchFamily="49" charset="0"/>
            </a:endParaRPr>
          </a:p>
          <a:p>
            <a:r>
              <a:rPr lang="en-US" altLang="zh-CN" sz="1800" dirty="0">
                <a:latin typeface="Consolas" panose="020B0609020204030204" pitchFamily="49" charset="0"/>
              </a:rPr>
              <a:t>The template-based approach is an effective tool for analyzing arrhythmia, advancing beyond models based on the assumption of a uniform heartbeat distribution. </a:t>
            </a:r>
          </a:p>
          <a:p>
            <a:endParaRPr lang="en-US" altLang="zh-CN" sz="1800" dirty="0">
              <a:latin typeface="Consolas" panose="020B0609020204030204" pitchFamily="49" charset="0"/>
            </a:endParaRPr>
          </a:p>
          <a:p>
            <a:r>
              <a:rPr lang="en-US" altLang="zh-CN" sz="1800" dirty="0">
                <a:latin typeface="Consolas" panose="020B0609020204030204" pitchFamily="49" charset="0"/>
              </a:rPr>
              <a:t>Currently, a series of experiments have demonstrated its effectiveness. I believe that once the remaining issue is resolved, we can start writing the paper.</a:t>
            </a:r>
          </a:p>
        </p:txBody>
      </p:sp>
      <p:sp>
        <p:nvSpPr>
          <p:cNvPr id="3" name="文本框 2">
            <a:extLst>
              <a:ext uri="{FF2B5EF4-FFF2-40B4-BE49-F238E27FC236}">
                <a16:creationId xmlns:a16="http://schemas.microsoft.com/office/drawing/2014/main" id="{58405E11-AD52-02AB-FDC3-C06DF1C2C044}"/>
              </a:ext>
            </a:extLst>
          </p:cNvPr>
          <p:cNvSpPr txBox="1"/>
          <p:nvPr/>
        </p:nvSpPr>
        <p:spPr>
          <a:xfrm>
            <a:off x="637735" y="5033688"/>
            <a:ext cx="9926145" cy="1200329"/>
          </a:xfrm>
          <a:prstGeom prst="rect">
            <a:avLst/>
          </a:prstGeom>
          <a:noFill/>
        </p:spPr>
        <p:txBody>
          <a:bodyPr wrap="square" rtlCol="0">
            <a:spAutoFit/>
          </a:bodyPr>
          <a:lstStyle/>
          <a:p>
            <a:r>
              <a:rPr lang="en-US" altLang="zh-CN" sz="1800" dirty="0">
                <a:latin typeface="Consolas" panose="020B0609020204030204" pitchFamily="49" charset="0"/>
              </a:rPr>
              <a:t>The dataset </a:t>
            </a:r>
            <a:r>
              <a:rPr lang="en-US" altLang="zh-CN" sz="1800" dirty="0" err="1">
                <a:latin typeface="Consolas" panose="020B0609020204030204" pitchFamily="49" charset="0"/>
              </a:rPr>
              <a:t>all_back</a:t>
            </a:r>
            <a:r>
              <a:rPr lang="en-US" altLang="zh-CN" sz="1800" dirty="0">
                <a:latin typeface="Consolas" panose="020B0609020204030204" pitchFamily="49" charset="0"/>
              </a:rPr>
              <a:t> is a well-filtered subset. </a:t>
            </a:r>
          </a:p>
          <a:p>
            <a:r>
              <a:rPr lang="en-US" altLang="zh-CN" sz="1800" dirty="0">
                <a:latin typeface="Consolas" panose="020B0609020204030204" pitchFamily="49" charset="0"/>
              </a:rPr>
              <a:t>However, </a:t>
            </a:r>
            <a:r>
              <a:rPr lang="en-US" altLang="zh-CN" sz="1800" dirty="0" err="1">
                <a:latin typeface="Consolas" panose="020B0609020204030204" pitchFamily="49" charset="0"/>
              </a:rPr>
              <a:t>CTRU_all_data_all_labels</a:t>
            </a:r>
            <a:r>
              <a:rPr lang="en-US" altLang="zh-CN" sz="1800" dirty="0">
                <a:latin typeface="Consolas" panose="020B0609020204030204" pitchFamily="49" charset="0"/>
              </a:rPr>
              <a:t>, on the other hand, was filtered using </a:t>
            </a:r>
            <a:r>
              <a:rPr lang="en-US" altLang="zh-CN" sz="1800" dirty="0" err="1">
                <a:latin typeface="Consolas" panose="020B0609020204030204" pitchFamily="49" charset="0"/>
              </a:rPr>
              <a:t>Yingjian's</a:t>
            </a:r>
            <a:r>
              <a:rPr lang="en-US" altLang="zh-CN" sz="1800" dirty="0">
                <a:latin typeface="Consolas" panose="020B0609020204030204" pitchFamily="49" charset="0"/>
              </a:rPr>
              <a:t> quality control method instead of more targeted methods, so the performance of the New Method could be further improved in the future.</a:t>
            </a:r>
          </a:p>
        </p:txBody>
      </p:sp>
      <p:sp>
        <p:nvSpPr>
          <p:cNvPr id="8" name="文本框 7">
            <a:extLst>
              <a:ext uri="{FF2B5EF4-FFF2-40B4-BE49-F238E27FC236}">
                <a16:creationId xmlns:a16="http://schemas.microsoft.com/office/drawing/2014/main" id="{A61295DB-946D-175A-E757-564E63C105A8}"/>
              </a:ext>
            </a:extLst>
          </p:cNvPr>
          <p:cNvSpPr txBox="1"/>
          <p:nvPr/>
        </p:nvSpPr>
        <p:spPr>
          <a:xfrm>
            <a:off x="637735" y="3350482"/>
            <a:ext cx="6126480" cy="400110"/>
          </a:xfrm>
          <a:prstGeom prst="rect">
            <a:avLst/>
          </a:prstGeom>
          <a:noFill/>
        </p:spPr>
        <p:txBody>
          <a:bodyPr wrap="square">
            <a:spAutoFit/>
          </a:bodyPr>
          <a:lstStyle/>
          <a:p>
            <a:r>
              <a:rPr lang="en-US" altLang="zh-CN" sz="2000" dirty="0">
                <a:latin typeface="Consolas" panose="020B0609020204030204" pitchFamily="49" charset="0"/>
              </a:rPr>
              <a:t>Experiment 1: HR Estimation</a:t>
            </a:r>
            <a:endParaRPr lang="zh-CN" altLang="en-US" sz="2000" dirty="0">
              <a:latin typeface="Consolas" panose="020B0609020204030204" pitchFamily="49" charset="0"/>
            </a:endParaRPr>
          </a:p>
        </p:txBody>
      </p:sp>
    </p:spTree>
    <p:extLst>
      <p:ext uri="{BB962C8B-B14F-4D97-AF65-F5344CB8AC3E}">
        <p14:creationId xmlns:p14="http://schemas.microsoft.com/office/powerpoint/2010/main" val="1056849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
          <a:extLst>
            <a:ext uri="{FF2B5EF4-FFF2-40B4-BE49-F238E27FC236}">
              <a16:creationId xmlns:a16="http://schemas.microsoft.com/office/drawing/2014/main" id="{FFD5BF52-9E73-2B09-BC80-B010CE5CFF0E}"/>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FDD935B5-4CD5-B492-41CC-1F28C43EE663}"/>
              </a:ext>
            </a:extLst>
          </p:cNvPr>
          <p:cNvSpPr txBox="1"/>
          <p:nvPr/>
        </p:nvSpPr>
        <p:spPr>
          <a:xfrm>
            <a:off x="0" y="0"/>
            <a:ext cx="4267200" cy="400110"/>
          </a:xfrm>
          <a:prstGeom prst="rect">
            <a:avLst/>
          </a:prstGeom>
          <a:noFill/>
        </p:spPr>
        <p:txBody>
          <a:bodyPr wrap="square" rtlCol="0">
            <a:spAutoFit/>
          </a:bodyPr>
          <a:lstStyle>
            <a:defPPr marR="0" lvl="0" algn="l" rtl="0">
              <a:lnSpc>
                <a:spcPct val="100000"/>
              </a:lnSpc>
              <a:spcBef>
                <a:spcPts val="0"/>
              </a:spcBef>
              <a:spcAft>
                <a:spcPts val="0"/>
              </a:spcAft>
            </a:defPPr>
            <a:lvl4pPr>
              <a:defRPr sz="2000">
                <a:latin typeface="Consolas" panose="020B0609020204030204" pitchFamily="49" charset="0"/>
              </a:defRPr>
            </a:lvl4pPr>
          </a:lstStyle>
          <a:p>
            <a:pPr lvl="3"/>
            <a:r>
              <a:rPr lang="en-US" altLang="zh-CN" dirty="0"/>
              <a:t>Template-based IBI Prediction</a:t>
            </a:r>
          </a:p>
        </p:txBody>
      </p:sp>
      <p:graphicFrame>
        <p:nvGraphicFramePr>
          <p:cNvPr id="13" name="表格 12">
            <a:extLst>
              <a:ext uri="{FF2B5EF4-FFF2-40B4-BE49-F238E27FC236}">
                <a16:creationId xmlns:a16="http://schemas.microsoft.com/office/drawing/2014/main" id="{CF929318-25BE-1978-2790-ED8511F24B64}"/>
              </a:ext>
            </a:extLst>
          </p:cNvPr>
          <p:cNvGraphicFramePr>
            <a:graphicFrameLocks noGrp="1"/>
          </p:cNvGraphicFramePr>
          <p:nvPr/>
        </p:nvGraphicFramePr>
        <p:xfrm>
          <a:off x="1160585" y="2453642"/>
          <a:ext cx="3106615" cy="1790699"/>
        </p:xfrm>
        <a:graphic>
          <a:graphicData uri="http://schemas.openxmlformats.org/drawingml/2006/table">
            <a:tbl>
              <a:tblPr firstRow="1" bandRow="1">
                <a:tableStyleId>{AB4F9DF2-0438-42AD-B170-30067649D97E}</a:tableStyleId>
              </a:tblPr>
              <a:tblGrid>
                <a:gridCol w="1250601">
                  <a:extLst>
                    <a:ext uri="{9D8B030D-6E8A-4147-A177-3AD203B41FA5}">
                      <a16:colId xmlns:a16="http://schemas.microsoft.com/office/drawing/2014/main" val="2776880236"/>
                    </a:ext>
                  </a:extLst>
                </a:gridCol>
                <a:gridCol w="861553">
                  <a:extLst>
                    <a:ext uri="{9D8B030D-6E8A-4147-A177-3AD203B41FA5}">
                      <a16:colId xmlns:a16="http://schemas.microsoft.com/office/drawing/2014/main" val="3967179027"/>
                    </a:ext>
                  </a:extLst>
                </a:gridCol>
                <a:gridCol w="994461">
                  <a:extLst>
                    <a:ext uri="{9D8B030D-6E8A-4147-A177-3AD203B41FA5}">
                      <a16:colId xmlns:a16="http://schemas.microsoft.com/office/drawing/2014/main" val="3506176960"/>
                    </a:ext>
                  </a:extLst>
                </a:gridCol>
              </a:tblGrid>
              <a:tr h="597139">
                <a:tc>
                  <a:txBody>
                    <a:bodyPr/>
                    <a:lstStyle/>
                    <a:p>
                      <a:pPr algn="ctr"/>
                      <a:r>
                        <a:rPr lang="en-US" altLang="zh-CN" dirty="0"/>
                        <a:t>Confusion </a:t>
                      </a:r>
                    </a:p>
                    <a:p>
                      <a:pPr algn="ctr"/>
                      <a:r>
                        <a:rPr lang="en-US" altLang="zh-CN" dirty="0"/>
                        <a:t>Matrix</a:t>
                      </a:r>
                      <a:endParaRPr lang="zh-CN" altLang="en-US" dirty="0"/>
                    </a:p>
                  </a:txBody>
                  <a:tcPr/>
                </a:tc>
                <a:tc>
                  <a:txBody>
                    <a:bodyPr/>
                    <a:lstStyle/>
                    <a:p>
                      <a:pPr algn="ctr"/>
                      <a:r>
                        <a:rPr lang="en-US" altLang="zh-CN" dirty="0"/>
                        <a:t>Normal</a:t>
                      </a:r>
                      <a:endParaRPr lang="zh-CN" altLang="en-US" dirty="0"/>
                    </a:p>
                  </a:txBody>
                  <a:tcPr/>
                </a:tc>
                <a:tc>
                  <a:txBody>
                    <a:bodyPr/>
                    <a:lstStyle/>
                    <a:p>
                      <a:pPr algn="ctr"/>
                      <a:r>
                        <a:rPr lang="en-US" altLang="zh-CN" dirty="0"/>
                        <a:t>Abnormal</a:t>
                      </a:r>
                      <a:endParaRPr lang="zh-CN" altLang="en-US" dirty="0"/>
                    </a:p>
                  </a:txBody>
                  <a:tcPr/>
                </a:tc>
                <a:extLst>
                  <a:ext uri="{0D108BD9-81ED-4DB2-BD59-A6C34878D82A}">
                    <a16:rowId xmlns:a16="http://schemas.microsoft.com/office/drawing/2014/main" val="1506357022"/>
                  </a:ext>
                </a:extLst>
              </a:tr>
              <a:tr h="59713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dirty="0"/>
                        <a:t>Normal</a:t>
                      </a:r>
                      <a:endParaRPr lang="zh-CN" altLang="en-US" dirty="0"/>
                    </a:p>
                    <a:p>
                      <a:endParaRPr lang="zh-CN" altLang="en-US" dirty="0"/>
                    </a:p>
                  </a:txBody>
                  <a:tcPr/>
                </a:tc>
                <a:tc>
                  <a:txBody>
                    <a:bodyPr/>
                    <a:lstStyle/>
                    <a:p>
                      <a:r>
                        <a:rPr lang="en-US" altLang="zh-CN" dirty="0"/>
                        <a:t>548</a:t>
                      </a:r>
                      <a:endParaRPr lang="zh-CN" altLang="en-US" dirty="0"/>
                    </a:p>
                  </a:txBody>
                  <a:tcPr/>
                </a:tc>
                <a:tc>
                  <a:txBody>
                    <a:bodyPr/>
                    <a:lstStyle/>
                    <a:p>
                      <a:r>
                        <a:rPr lang="en-US" altLang="zh-CN" dirty="0"/>
                        <a:t>95</a:t>
                      </a:r>
                      <a:endParaRPr lang="zh-CN" altLang="en-US" dirty="0"/>
                    </a:p>
                  </a:txBody>
                  <a:tcPr/>
                </a:tc>
                <a:extLst>
                  <a:ext uri="{0D108BD9-81ED-4DB2-BD59-A6C34878D82A}">
                    <a16:rowId xmlns:a16="http://schemas.microsoft.com/office/drawing/2014/main" val="4292429418"/>
                  </a:ext>
                </a:extLst>
              </a:tr>
              <a:tr h="59642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dirty="0"/>
                        <a:t>Abnormal</a:t>
                      </a:r>
                      <a:endParaRPr lang="zh-CN" altLang="en-US" dirty="0"/>
                    </a:p>
                    <a:p>
                      <a:endParaRPr lang="zh-CN" altLang="en-US" dirty="0"/>
                    </a:p>
                  </a:txBody>
                  <a:tcPr/>
                </a:tc>
                <a:tc>
                  <a:txBody>
                    <a:bodyPr/>
                    <a:lstStyle/>
                    <a:p>
                      <a:r>
                        <a:rPr lang="en-US" altLang="zh-CN" dirty="0"/>
                        <a:t>3</a:t>
                      </a:r>
                      <a:endParaRPr lang="zh-CN" altLang="en-US" dirty="0"/>
                    </a:p>
                  </a:txBody>
                  <a:tcPr/>
                </a:tc>
                <a:tc>
                  <a:txBody>
                    <a:bodyPr/>
                    <a:lstStyle/>
                    <a:p>
                      <a:r>
                        <a:rPr lang="en-US" altLang="zh-CN" dirty="0"/>
                        <a:t>2519</a:t>
                      </a:r>
                      <a:endParaRPr lang="zh-CN" altLang="en-US" dirty="0"/>
                    </a:p>
                  </a:txBody>
                  <a:tcPr/>
                </a:tc>
                <a:extLst>
                  <a:ext uri="{0D108BD9-81ED-4DB2-BD59-A6C34878D82A}">
                    <a16:rowId xmlns:a16="http://schemas.microsoft.com/office/drawing/2014/main" val="1546991062"/>
                  </a:ext>
                </a:extLst>
              </a:tr>
            </a:tbl>
          </a:graphicData>
        </a:graphic>
      </p:graphicFrame>
      <p:sp>
        <p:nvSpPr>
          <p:cNvPr id="2" name="文本框 1">
            <a:extLst>
              <a:ext uri="{FF2B5EF4-FFF2-40B4-BE49-F238E27FC236}">
                <a16:creationId xmlns:a16="http://schemas.microsoft.com/office/drawing/2014/main" id="{0255A6DD-F27D-E54B-A55D-22E33D82EE1C}"/>
              </a:ext>
            </a:extLst>
          </p:cNvPr>
          <p:cNvSpPr txBox="1"/>
          <p:nvPr/>
        </p:nvSpPr>
        <p:spPr>
          <a:xfrm>
            <a:off x="1053798" y="4653925"/>
            <a:ext cx="4536831" cy="1600438"/>
          </a:xfrm>
          <a:prstGeom prst="rect">
            <a:avLst/>
          </a:prstGeom>
          <a:noFill/>
        </p:spPr>
        <p:txBody>
          <a:bodyPr wrap="square" rtlCol="0">
            <a:spAutoFit/>
          </a:bodyPr>
          <a:lstStyle/>
          <a:p>
            <a:r>
              <a:rPr lang="en-US" altLang="zh-CN" dirty="0"/>
              <a:t>A 10-second BSG signal can construct a dataset of heart rate anomalies while ensuring a constant heart rate.</a:t>
            </a:r>
          </a:p>
          <a:p>
            <a:endParaRPr lang="en-US" altLang="zh-CN" dirty="0"/>
          </a:p>
          <a:p>
            <a:r>
              <a:rPr lang="en-US" altLang="zh-CN" dirty="0"/>
              <a:t>The ratio of normal heart rate signals to abnormal heart rate signals in the simulated dataset is approximately 1:4.</a:t>
            </a:r>
          </a:p>
        </p:txBody>
      </p:sp>
      <p:pic>
        <p:nvPicPr>
          <p:cNvPr id="12" name="图片 11">
            <a:extLst>
              <a:ext uri="{FF2B5EF4-FFF2-40B4-BE49-F238E27FC236}">
                <a16:creationId xmlns:a16="http://schemas.microsoft.com/office/drawing/2014/main" id="{BA940C30-67B4-CCAF-83EB-45B480F622DC}"/>
              </a:ext>
            </a:extLst>
          </p:cNvPr>
          <p:cNvPicPr>
            <a:picLocks noChangeAspect="1"/>
          </p:cNvPicPr>
          <p:nvPr/>
        </p:nvPicPr>
        <p:blipFill>
          <a:blip r:embed="rId3"/>
          <a:stretch>
            <a:fillRect/>
          </a:stretch>
        </p:blipFill>
        <p:spPr>
          <a:xfrm>
            <a:off x="5541818" y="0"/>
            <a:ext cx="6650182" cy="6858000"/>
          </a:xfrm>
          <a:prstGeom prst="rect">
            <a:avLst/>
          </a:prstGeom>
        </p:spPr>
      </p:pic>
      <p:sp>
        <p:nvSpPr>
          <p:cNvPr id="3" name="文本框 2">
            <a:extLst>
              <a:ext uri="{FF2B5EF4-FFF2-40B4-BE49-F238E27FC236}">
                <a16:creationId xmlns:a16="http://schemas.microsoft.com/office/drawing/2014/main" id="{E0084359-A1C4-8D56-7824-8F90EC82B9BC}"/>
              </a:ext>
            </a:extLst>
          </p:cNvPr>
          <p:cNvSpPr txBox="1"/>
          <p:nvPr/>
        </p:nvSpPr>
        <p:spPr>
          <a:xfrm>
            <a:off x="595532" y="1465411"/>
            <a:ext cx="6126480" cy="400110"/>
          </a:xfrm>
          <a:prstGeom prst="rect">
            <a:avLst/>
          </a:prstGeom>
          <a:noFill/>
        </p:spPr>
        <p:txBody>
          <a:bodyPr wrap="square">
            <a:spAutoFit/>
          </a:bodyPr>
          <a:lstStyle/>
          <a:p>
            <a:r>
              <a:rPr lang="en-US" altLang="zh-CN" sz="2000" dirty="0">
                <a:latin typeface="Consolas" panose="020B0609020204030204" pitchFamily="49" charset="0"/>
              </a:rPr>
              <a:t>Experiment 2: Arrhythmia Classification</a:t>
            </a:r>
            <a:endParaRPr lang="zh-CN" altLang="en-US" sz="2000" dirty="0">
              <a:latin typeface="Consolas" panose="020B0609020204030204" pitchFamily="49" charset="0"/>
            </a:endParaRPr>
          </a:p>
        </p:txBody>
      </p:sp>
    </p:spTree>
    <p:extLst>
      <p:ext uri="{BB962C8B-B14F-4D97-AF65-F5344CB8AC3E}">
        <p14:creationId xmlns:p14="http://schemas.microsoft.com/office/powerpoint/2010/main" val="22909540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a:extLst>
            <a:ext uri="{FF2B5EF4-FFF2-40B4-BE49-F238E27FC236}">
              <a16:creationId xmlns:a16="http://schemas.microsoft.com/office/drawing/2014/main" id="{14B7704C-9806-99B9-9EE2-6A3C05F46E82}"/>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FFB6FB6E-35B5-3192-A767-25F40F3B0674}"/>
              </a:ext>
            </a:extLst>
          </p:cNvPr>
          <p:cNvSpPr txBox="1"/>
          <p:nvPr/>
        </p:nvSpPr>
        <p:spPr>
          <a:xfrm>
            <a:off x="0" y="0"/>
            <a:ext cx="4267200" cy="400110"/>
          </a:xfrm>
          <a:prstGeom prst="rect">
            <a:avLst/>
          </a:prstGeom>
          <a:noFill/>
        </p:spPr>
        <p:txBody>
          <a:bodyPr wrap="square" rtlCol="0">
            <a:spAutoFit/>
          </a:bodyPr>
          <a:lstStyle>
            <a:defPPr marR="0" lvl="0" algn="l" rtl="0">
              <a:lnSpc>
                <a:spcPct val="100000"/>
              </a:lnSpc>
              <a:spcBef>
                <a:spcPts val="0"/>
              </a:spcBef>
              <a:spcAft>
                <a:spcPts val="0"/>
              </a:spcAft>
            </a:defPPr>
            <a:lvl4pPr>
              <a:defRPr sz="2000">
                <a:latin typeface="Consolas" panose="020B0609020204030204" pitchFamily="49" charset="0"/>
              </a:defRPr>
            </a:lvl4pPr>
          </a:lstStyle>
          <a:p>
            <a:pPr lvl="3"/>
            <a:r>
              <a:rPr lang="en-US" altLang="zh-CN" dirty="0"/>
              <a:t>Template-based IBI Prediction</a:t>
            </a:r>
          </a:p>
        </p:txBody>
      </p:sp>
      <p:pic>
        <p:nvPicPr>
          <p:cNvPr id="5" name="图片 4">
            <a:extLst>
              <a:ext uri="{FF2B5EF4-FFF2-40B4-BE49-F238E27FC236}">
                <a16:creationId xmlns:a16="http://schemas.microsoft.com/office/drawing/2014/main" id="{A0BDD845-6418-78DD-629A-680E64EA0394}"/>
              </a:ext>
            </a:extLst>
          </p:cNvPr>
          <p:cNvPicPr>
            <a:picLocks noChangeAspect="1"/>
          </p:cNvPicPr>
          <p:nvPr/>
        </p:nvPicPr>
        <p:blipFill>
          <a:blip r:embed="rId3"/>
          <a:stretch>
            <a:fillRect/>
          </a:stretch>
        </p:blipFill>
        <p:spPr>
          <a:xfrm>
            <a:off x="6604355" y="200055"/>
            <a:ext cx="6650182" cy="6858000"/>
          </a:xfrm>
          <a:prstGeom prst="rect">
            <a:avLst/>
          </a:prstGeom>
        </p:spPr>
      </p:pic>
      <p:pic>
        <p:nvPicPr>
          <p:cNvPr id="12" name="图片 11">
            <a:extLst>
              <a:ext uri="{FF2B5EF4-FFF2-40B4-BE49-F238E27FC236}">
                <a16:creationId xmlns:a16="http://schemas.microsoft.com/office/drawing/2014/main" id="{6F116FF3-A053-CF15-D838-5B1AE6DF7491}"/>
              </a:ext>
            </a:extLst>
          </p:cNvPr>
          <p:cNvPicPr>
            <a:picLocks noChangeAspect="1"/>
          </p:cNvPicPr>
          <p:nvPr/>
        </p:nvPicPr>
        <p:blipFill>
          <a:blip r:embed="rId4"/>
          <a:stretch>
            <a:fillRect/>
          </a:stretch>
        </p:blipFill>
        <p:spPr>
          <a:xfrm>
            <a:off x="6319990" y="95924"/>
            <a:ext cx="6650182" cy="6858000"/>
          </a:xfrm>
          <a:prstGeom prst="rect">
            <a:avLst/>
          </a:prstGeom>
        </p:spPr>
      </p:pic>
      <p:graphicFrame>
        <p:nvGraphicFramePr>
          <p:cNvPr id="6" name="表格 5">
            <a:extLst>
              <a:ext uri="{FF2B5EF4-FFF2-40B4-BE49-F238E27FC236}">
                <a16:creationId xmlns:a16="http://schemas.microsoft.com/office/drawing/2014/main" id="{DEF53829-4CFE-C24B-CEE0-A17967BA8E13}"/>
              </a:ext>
            </a:extLst>
          </p:cNvPr>
          <p:cNvGraphicFramePr>
            <a:graphicFrameLocks noGrp="1"/>
          </p:cNvGraphicFramePr>
          <p:nvPr>
            <p:extLst>
              <p:ext uri="{D42A27DB-BD31-4B8C-83A1-F6EECF244321}">
                <p14:modId xmlns:p14="http://schemas.microsoft.com/office/powerpoint/2010/main" val="2654023451"/>
              </p:ext>
            </p:extLst>
          </p:nvPr>
        </p:nvGraphicFramePr>
        <p:xfrm>
          <a:off x="114026" y="1169770"/>
          <a:ext cx="4502622" cy="1366522"/>
        </p:xfrm>
        <a:graphic>
          <a:graphicData uri="http://schemas.openxmlformats.org/drawingml/2006/table">
            <a:tbl>
              <a:tblPr firstRow="1" bandRow="1">
                <a:tableStyleId>{AB4F9DF2-0438-42AD-B170-30067649D97E}</a:tableStyleId>
              </a:tblPr>
              <a:tblGrid>
                <a:gridCol w="2249805">
                  <a:extLst>
                    <a:ext uri="{9D8B030D-6E8A-4147-A177-3AD203B41FA5}">
                      <a16:colId xmlns:a16="http://schemas.microsoft.com/office/drawing/2014/main" val="350954255"/>
                    </a:ext>
                  </a:extLst>
                </a:gridCol>
                <a:gridCol w="1068705">
                  <a:extLst>
                    <a:ext uri="{9D8B030D-6E8A-4147-A177-3AD203B41FA5}">
                      <a16:colId xmlns:a16="http://schemas.microsoft.com/office/drawing/2014/main" val="1644395591"/>
                    </a:ext>
                  </a:extLst>
                </a:gridCol>
                <a:gridCol w="1184112">
                  <a:extLst>
                    <a:ext uri="{9D8B030D-6E8A-4147-A177-3AD203B41FA5}">
                      <a16:colId xmlns:a16="http://schemas.microsoft.com/office/drawing/2014/main" val="3159107031"/>
                    </a:ext>
                  </a:extLst>
                </a:gridCol>
              </a:tblGrid>
              <a:tr h="370840">
                <a:tc>
                  <a:txBody>
                    <a:bodyPr/>
                    <a:lstStyle/>
                    <a:p>
                      <a:r>
                        <a:rPr lang="en-US" altLang="zh-CN" dirty="0"/>
                        <a:t>HR Estimation, MAE</a:t>
                      </a:r>
                      <a:endParaRPr lang="zh-CN" altLang="en-US" dirty="0"/>
                    </a:p>
                  </a:txBody>
                  <a:tcPr/>
                </a:tc>
                <a:tc>
                  <a:txBody>
                    <a:bodyPr/>
                    <a:lstStyle/>
                    <a:p>
                      <a:r>
                        <a:rPr lang="en-US" altLang="zh-CN" dirty="0" err="1"/>
                        <a:t>Yingjian</a:t>
                      </a:r>
                      <a:endParaRPr lang="zh-CN" altLang="en-US" dirty="0"/>
                    </a:p>
                  </a:txBody>
                  <a:tcPr/>
                </a:tc>
                <a:tc>
                  <a:txBody>
                    <a:bodyPr/>
                    <a:lstStyle/>
                    <a:p>
                      <a:r>
                        <a:rPr lang="en-US" altLang="zh-CN" dirty="0"/>
                        <a:t>New Method</a:t>
                      </a:r>
                      <a:endParaRPr lang="zh-CN" altLang="en-US" dirty="0"/>
                    </a:p>
                  </a:txBody>
                  <a:tcPr/>
                </a:tc>
                <a:extLst>
                  <a:ext uri="{0D108BD9-81ED-4DB2-BD59-A6C34878D82A}">
                    <a16:rowId xmlns:a16="http://schemas.microsoft.com/office/drawing/2014/main" val="3848072227"/>
                  </a:ext>
                </a:extLst>
              </a:tr>
              <a:tr h="331894">
                <a:tc>
                  <a:txBody>
                    <a:bodyPr/>
                    <a:lstStyle/>
                    <a:p>
                      <a:r>
                        <a:rPr lang="en-US" altLang="zh-CN" dirty="0"/>
                        <a:t>All Back(all)</a:t>
                      </a:r>
                      <a:endParaRPr lang="zh-CN" altLang="en-US" dirty="0"/>
                    </a:p>
                  </a:txBody>
                  <a:tcPr/>
                </a:tc>
                <a:tc>
                  <a:txBody>
                    <a:bodyPr/>
                    <a:lstStyle/>
                    <a:p>
                      <a:r>
                        <a:rPr lang="en-US" altLang="zh-CN" b="1" dirty="0"/>
                        <a:t>1.115</a:t>
                      </a:r>
                      <a:endParaRPr lang="zh-CN" altLang="en-US" b="1"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400" b="1" i="0" u="none" strike="noStrike" cap="none" dirty="0">
                          <a:solidFill>
                            <a:schemeClr val="dk1"/>
                          </a:solidFill>
                          <a:effectLst/>
                          <a:latin typeface="Consolas"/>
                          <a:ea typeface="Consolas"/>
                          <a:cs typeface="Consolas"/>
                          <a:sym typeface="Arial"/>
                        </a:rPr>
                        <a:t>1.021</a:t>
                      </a:r>
                      <a:endParaRPr lang="zh-CN" altLang="en-US" b="1" dirty="0"/>
                    </a:p>
                  </a:txBody>
                  <a:tcPr/>
                </a:tc>
                <a:extLst>
                  <a:ext uri="{0D108BD9-81ED-4DB2-BD59-A6C34878D82A}">
                    <a16:rowId xmlns:a16="http://schemas.microsoft.com/office/drawing/2014/main" val="338628970"/>
                  </a:ext>
                </a:extLst>
              </a:tr>
              <a:tr h="33189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dirty="0"/>
                        <a:t>All Back(healthy)</a:t>
                      </a:r>
                      <a:endParaRPr lang="zh-CN" altLang="en-US" dirty="0"/>
                    </a:p>
                  </a:txBody>
                  <a:tcPr/>
                </a:tc>
                <a:tc>
                  <a:txBody>
                    <a:bodyPr/>
                    <a:lstStyle/>
                    <a:p>
                      <a:r>
                        <a:rPr lang="en-US" altLang="zh-CN" b="1" dirty="0"/>
                        <a:t>1.034</a:t>
                      </a:r>
                      <a:endParaRPr lang="zh-CN" altLang="en-US" b="1" dirty="0"/>
                    </a:p>
                  </a:txBody>
                  <a:tcPr/>
                </a:tc>
                <a:tc>
                  <a:txBody>
                    <a:bodyPr/>
                    <a:lstStyle/>
                    <a:p>
                      <a:endParaRPr lang="zh-CN" altLang="en-US" b="1" dirty="0"/>
                    </a:p>
                  </a:txBody>
                  <a:tcPr/>
                </a:tc>
                <a:extLst>
                  <a:ext uri="{0D108BD9-81ED-4DB2-BD59-A6C34878D82A}">
                    <a16:rowId xmlns:a16="http://schemas.microsoft.com/office/drawing/2014/main" val="4069378774"/>
                  </a:ext>
                </a:extLst>
              </a:tr>
              <a:tr h="331894">
                <a:tc>
                  <a:txBody>
                    <a:bodyPr/>
                    <a:lstStyle/>
                    <a:p>
                      <a:r>
                        <a:rPr lang="en-US" altLang="zh-CN" dirty="0"/>
                        <a:t>All Back(</a:t>
                      </a:r>
                      <a:r>
                        <a:rPr lang="en-US" altLang="zh-CN" sz="1400" b="0" i="0" u="none" strike="noStrike" cap="none" dirty="0">
                          <a:solidFill>
                            <a:schemeClr val="dk1"/>
                          </a:solidFill>
                          <a:effectLst/>
                          <a:latin typeface="Consolas"/>
                          <a:ea typeface="Consolas"/>
                          <a:cs typeface="Consolas"/>
                          <a:sym typeface="Arial"/>
                        </a:rPr>
                        <a:t>arrhythmia</a:t>
                      </a:r>
                      <a:r>
                        <a:rPr lang="en-US" altLang="zh-CN" dirty="0"/>
                        <a:t>)</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b="1" dirty="0"/>
                        <a:t>1.851</a:t>
                      </a:r>
                      <a:endParaRPr lang="zh-CN" altLang="en-US" b="1"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zh-CN" altLang="en-US" b="1" dirty="0"/>
                    </a:p>
                  </a:txBody>
                  <a:tcPr/>
                </a:tc>
                <a:extLst>
                  <a:ext uri="{0D108BD9-81ED-4DB2-BD59-A6C34878D82A}">
                    <a16:rowId xmlns:a16="http://schemas.microsoft.com/office/drawing/2014/main" val="1705057288"/>
                  </a:ext>
                </a:extLst>
              </a:tr>
            </a:tbl>
          </a:graphicData>
        </a:graphic>
      </p:graphicFrame>
      <p:sp>
        <p:nvSpPr>
          <p:cNvPr id="2" name="文本框 1">
            <a:extLst>
              <a:ext uri="{FF2B5EF4-FFF2-40B4-BE49-F238E27FC236}">
                <a16:creationId xmlns:a16="http://schemas.microsoft.com/office/drawing/2014/main" id="{03868C8A-85EE-1028-6492-11B9E85AFEEF}"/>
              </a:ext>
            </a:extLst>
          </p:cNvPr>
          <p:cNvSpPr txBox="1"/>
          <p:nvPr/>
        </p:nvSpPr>
        <p:spPr>
          <a:xfrm>
            <a:off x="114026" y="584885"/>
            <a:ext cx="2175377" cy="400110"/>
          </a:xfrm>
          <a:prstGeom prst="rect">
            <a:avLst/>
          </a:prstGeom>
          <a:noFill/>
        </p:spPr>
        <p:txBody>
          <a:bodyPr wrap="square">
            <a:spAutoFit/>
          </a:bodyPr>
          <a:lstStyle/>
          <a:p>
            <a:r>
              <a:rPr lang="en-US" altLang="zh-CN" sz="2000" dirty="0">
                <a:latin typeface="Consolas" panose="020B0609020204030204" pitchFamily="49" charset="0"/>
              </a:rPr>
              <a:t>Experiment 3</a:t>
            </a:r>
            <a:endParaRPr lang="zh-CN" altLang="en-US" sz="2000" dirty="0">
              <a:latin typeface="Consolas" panose="020B0609020204030204" pitchFamily="49" charset="0"/>
            </a:endParaRPr>
          </a:p>
        </p:txBody>
      </p:sp>
      <p:sp>
        <p:nvSpPr>
          <p:cNvPr id="9" name="文本框 8">
            <a:extLst>
              <a:ext uri="{FF2B5EF4-FFF2-40B4-BE49-F238E27FC236}">
                <a16:creationId xmlns:a16="http://schemas.microsoft.com/office/drawing/2014/main" id="{64B3F262-B9A5-EB65-60EE-931CA2713AF5}"/>
              </a:ext>
            </a:extLst>
          </p:cNvPr>
          <p:cNvSpPr txBox="1"/>
          <p:nvPr/>
        </p:nvSpPr>
        <p:spPr>
          <a:xfrm>
            <a:off x="114026" y="3899754"/>
            <a:ext cx="6657108" cy="2862322"/>
          </a:xfrm>
          <a:prstGeom prst="rect">
            <a:avLst/>
          </a:prstGeom>
          <a:noFill/>
        </p:spPr>
        <p:txBody>
          <a:bodyPr wrap="square">
            <a:spAutoFit/>
          </a:bodyPr>
          <a:lstStyle>
            <a:defPPr marR="0" lvl="0" algn="l" rtl="0">
              <a:lnSpc>
                <a:spcPct val="100000"/>
              </a:lnSpc>
              <a:spcBef>
                <a:spcPts val="0"/>
              </a:spcBef>
              <a:spcAft>
                <a:spcPts val="0"/>
              </a:spcAft>
            </a:defPPr>
            <a:lvl1pPr>
              <a:defRPr sz="2000">
                <a:latin typeface="Consolas" panose="020B0609020204030204" pitchFamily="49" charset="0"/>
              </a:defRPr>
            </a:lvl1pPr>
          </a:lstStyle>
          <a:p>
            <a:r>
              <a:rPr lang="en-US" altLang="zh-CN" dirty="0"/>
              <a:t>Using the classification algorithm from Experiment 2, the </a:t>
            </a:r>
            <a:r>
              <a:rPr lang="en-US" altLang="zh-CN" dirty="0" err="1"/>
              <a:t>all_back</a:t>
            </a:r>
            <a:r>
              <a:rPr lang="en-US" altLang="zh-CN" dirty="0"/>
              <a:t> dataset was divided into two parts: one containing normal heart rate signals and the other containing signals classified as abnormal heart rates. It can be concluded that the model is ineffective in handling arrhythmia data, which is the main reason for its inferior performance compared to the template-based method.</a:t>
            </a:r>
          </a:p>
        </p:txBody>
      </p:sp>
      <p:graphicFrame>
        <p:nvGraphicFramePr>
          <p:cNvPr id="10" name="表格 9">
            <a:extLst>
              <a:ext uri="{FF2B5EF4-FFF2-40B4-BE49-F238E27FC236}">
                <a16:creationId xmlns:a16="http://schemas.microsoft.com/office/drawing/2014/main" id="{4B764600-ABC6-7C9A-2E39-2C0DC0D7F91D}"/>
              </a:ext>
            </a:extLst>
          </p:cNvPr>
          <p:cNvGraphicFramePr>
            <a:graphicFrameLocks noGrp="1"/>
          </p:cNvGraphicFramePr>
          <p:nvPr>
            <p:extLst>
              <p:ext uri="{D42A27DB-BD31-4B8C-83A1-F6EECF244321}">
                <p14:modId xmlns:p14="http://schemas.microsoft.com/office/powerpoint/2010/main" val="2786535181"/>
              </p:ext>
            </p:extLst>
          </p:nvPr>
        </p:nvGraphicFramePr>
        <p:xfrm>
          <a:off x="1182822" y="2783244"/>
          <a:ext cx="4689189" cy="741680"/>
        </p:xfrm>
        <a:graphic>
          <a:graphicData uri="http://schemas.openxmlformats.org/drawingml/2006/table">
            <a:tbl>
              <a:tblPr firstRow="1" bandRow="1">
                <a:tableStyleId>{AB4F9DF2-0438-42AD-B170-30067649D97E}</a:tableStyleId>
              </a:tblPr>
              <a:tblGrid>
                <a:gridCol w="2348230">
                  <a:extLst>
                    <a:ext uri="{9D8B030D-6E8A-4147-A177-3AD203B41FA5}">
                      <a16:colId xmlns:a16="http://schemas.microsoft.com/office/drawing/2014/main" val="350954255"/>
                    </a:ext>
                  </a:extLst>
                </a:gridCol>
                <a:gridCol w="1068705">
                  <a:extLst>
                    <a:ext uri="{9D8B030D-6E8A-4147-A177-3AD203B41FA5}">
                      <a16:colId xmlns:a16="http://schemas.microsoft.com/office/drawing/2014/main" val="1644395591"/>
                    </a:ext>
                  </a:extLst>
                </a:gridCol>
                <a:gridCol w="1272254">
                  <a:extLst>
                    <a:ext uri="{9D8B030D-6E8A-4147-A177-3AD203B41FA5}">
                      <a16:colId xmlns:a16="http://schemas.microsoft.com/office/drawing/2014/main" val="398867984"/>
                    </a:ext>
                  </a:extLst>
                </a:gridCol>
              </a:tblGrid>
              <a:tr h="370840">
                <a:tc>
                  <a:txBody>
                    <a:bodyPr/>
                    <a:lstStyle/>
                    <a:p>
                      <a:r>
                        <a:rPr lang="en-US" altLang="zh-CN" dirty="0"/>
                        <a:t>HR Estimation, MAE</a:t>
                      </a:r>
                      <a:endParaRPr lang="zh-CN" altLang="en-US" dirty="0"/>
                    </a:p>
                  </a:txBody>
                  <a:tcPr/>
                </a:tc>
                <a:tc>
                  <a:txBody>
                    <a:bodyPr/>
                    <a:lstStyle/>
                    <a:p>
                      <a:r>
                        <a:rPr lang="en-US" altLang="zh-CN" dirty="0" err="1"/>
                        <a:t>Yingjian</a:t>
                      </a:r>
                      <a:endParaRPr lang="zh-CN" altLang="en-US" dirty="0"/>
                    </a:p>
                  </a:txBody>
                  <a:tcPr/>
                </a:tc>
                <a:tc>
                  <a:txBody>
                    <a:bodyPr/>
                    <a:lstStyle/>
                    <a:p>
                      <a:r>
                        <a:rPr lang="en-US" altLang="zh-CN" dirty="0"/>
                        <a:t>New Method</a:t>
                      </a:r>
                      <a:endParaRPr lang="zh-CN" altLang="en-US" dirty="0"/>
                    </a:p>
                  </a:txBody>
                  <a:tcPr/>
                </a:tc>
                <a:extLst>
                  <a:ext uri="{0D108BD9-81ED-4DB2-BD59-A6C34878D82A}">
                    <a16:rowId xmlns:a16="http://schemas.microsoft.com/office/drawing/2014/main" val="3848072227"/>
                  </a:ext>
                </a:extLst>
              </a:tr>
              <a:tr h="370840">
                <a:tc>
                  <a:txBody>
                    <a:bodyPr/>
                    <a:lstStyle/>
                    <a:p>
                      <a:r>
                        <a:rPr lang="en-US" altLang="zh-CN" dirty="0"/>
                        <a:t>All Back (Constructed)</a:t>
                      </a:r>
                      <a:endParaRPr lang="zh-CN" altLang="en-US" dirty="0"/>
                    </a:p>
                  </a:txBody>
                  <a:tcPr/>
                </a:tc>
                <a:tc>
                  <a:txBody>
                    <a:bodyPr/>
                    <a:lstStyle/>
                    <a:p>
                      <a:r>
                        <a:rPr lang="en-US" altLang="zh-CN" dirty="0"/>
                        <a:t>1.977</a:t>
                      </a:r>
                      <a:endParaRPr lang="zh-CN" altLang="en-US" dirty="0"/>
                    </a:p>
                  </a:txBody>
                  <a:tcPr/>
                </a:tc>
                <a:tc>
                  <a:txBody>
                    <a:bodyPr/>
                    <a:lstStyle/>
                    <a:p>
                      <a:r>
                        <a:rPr lang="en-US" altLang="zh-CN" dirty="0"/>
                        <a:t>1.615</a:t>
                      </a:r>
                      <a:endParaRPr lang="zh-CN" altLang="en-US" dirty="0"/>
                    </a:p>
                  </a:txBody>
                  <a:tcPr/>
                </a:tc>
                <a:extLst>
                  <a:ext uri="{0D108BD9-81ED-4DB2-BD59-A6C34878D82A}">
                    <a16:rowId xmlns:a16="http://schemas.microsoft.com/office/drawing/2014/main" val="338628970"/>
                  </a:ext>
                </a:extLst>
              </a:tr>
            </a:tbl>
          </a:graphicData>
        </a:graphic>
      </p:graphicFrame>
    </p:spTree>
    <p:extLst>
      <p:ext uri="{BB962C8B-B14F-4D97-AF65-F5344CB8AC3E}">
        <p14:creationId xmlns:p14="http://schemas.microsoft.com/office/powerpoint/2010/main" val="395465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a:extLst>
            <a:ext uri="{FF2B5EF4-FFF2-40B4-BE49-F238E27FC236}">
              <a16:creationId xmlns:a16="http://schemas.microsoft.com/office/drawing/2014/main" id="{F29C07CB-0912-5593-08AF-DF91DB268637}"/>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2F71CDBA-0B7C-35C5-2842-4763838EF8E7}"/>
              </a:ext>
            </a:extLst>
          </p:cNvPr>
          <p:cNvSpPr txBox="1"/>
          <p:nvPr/>
        </p:nvSpPr>
        <p:spPr>
          <a:xfrm>
            <a:off x="0" y="0"/>
            <a:ext cx="4267200" cy="400110"/>
          </a:xfrm>
          <a:prstGeom prst="rect">
            <a:avLst/>
          </a:prstGeom>
          <a:noFill/>
        </p:spPr>
        <p:txBody>
          <a:bodyPr wrap="square" rtlCol="0">
            <a:spAutoFit/>
          </a:bodyPr>
          <a:lstStyle>
            <a:defPPr marR="0" lvl="0" algn="l" rtl="0">
              <a:lnSpc>
                <a:spcPct val="100000"/>
              </a:lnSpc>
              <a:spcBef>
                <a:spcPts val="0"/>
              </a:spcBef>
              <a:spcAft>
                <a:spcPts val="0"/>
              </a:spcAft>
            </a:defPPr>
            <a:lvl4pPr>
              <a:defRPr sz="2000">
                <a:latin typeface="Consolas" panose="020B0609020204030204" pitchFamily="49" charset="0"/>
              </a:defRPr>
            </a:lvl4pPr>
          </a:lstStyle>
          <a:p>
            <a:pPr lvl="3"/>
            <a:r>
              <a:rPr lang="en-US" altLang="zh-CN" dirty="0"/>
              <a:t>Template-based IBI Prediction</a:t>
            </a:r>
          </a:p>
        </p:txBody>
      </p:sp>
      <p:sp>
        <p:nvSpPr>
          <p:cNvPr id="2" name="文本框 1">
            <a:extLst>
              <a:ext uri="{FF2B5EF4-FFF2-40B4-BE49-F238E27FC236}">
                <a16:creationId xmlns:a16="http://schemas.microsoft.com/office/drawing/2014/main" id="{460B7A9D-AF94-41AC-33F6-FD4C5EA6940A}"/>
              </a:ext>
            </a:extLst>
          </p:cNvPr>
          <p:cNvSpPr txBox="1"/>
          <p:nvPr/>
        </p:nvSpPr>
        <p:spPr>
          <a:xfrm>
            <a:off x="58056" y="501451"/>
            <a:ext cx="12039601" cy="1323439"/>
          </a:xfrm>
          <a:prstGeom prst="rect">
            <a:avLst/>
          </a:prstGeom>
          <a:noFill/>
        </p:spPr>
        <p:txBody>
          <a:bodyPr wrap="square">
            <a:spAutoFit/>
          </a:bodyPr>
          <a:lstStyle/>
          <a:p>
            <a:r>
              <a:rPr lang="en-US" altLang="zh-CN" sz="2000" dirty="0">
                <a:latin typeface="Consolas" panose="020B0609020204030204" pitchFamily="49" charset="0"/>
              </a:rPr>
              <a:t>Experiment 4: IBI Prediction</a:t>
            </a:r>
          </a:p>
          <a:p>
            <a:r>
              <a:rPr lang="en-US" altLang="zh-CN" sz="2000" dirty="0">
                <a:latin typeface="Consolas" panose="020B0609020204030204" pitchFamily="49" charset="0"/>
              </a:rPr>
              <a:t>The IBI calculated from PPG and BSG signals does not strictly correspond, so currently, visualization is used to display the results.</a:t>
            </a:r>
            <a:r>
              <a:rPr lang="zh-CN" altLang="en-US" sz="2000" dirty="0">
                <a:latin typeface="Consolas" panose="020B0609020204030204" pitchFamily="49" charset="0"/>
              </a:rPr>
              <a:t> </a:t>
            </a:r>
            <a:r>
              <a:rPr lang="en-US" altLang="zh-CN" sz="2000" dirty="0">
                <a:latin typeface="Consolas" panose="020B0609020204030204" pitchFamily="49" charset="0"/>
              </a:rPr>
              <a:t>The results mainly consist of 4 categories.</a:t>
            </a:r>
          </a:p>
        </p:txBody>
      </p:sp>
      <p:pic>
        <p:nvPicPr>
          <p:cNvPr id="8" name="图片 7">
            <a:extLst>
              <a:ext uri="{FF2B5EF4-FFF2-40B4-BE49-F238E27FC236}">
                <a16:creationId xmlns:a16="http://schemas.microsoft.com/office/drawing/2014/main" id="{E8441955-891A-48B8-BBB1-72C306C36781}"/>
              </a:ext>
            </a:extLst>
          </p:cNvPr>
          <p:cNvPicPr>
            <a:picLocks noChangeAspect="1"/>
          </p:cNvPicPr>
          <p:nvPr/>
        </p:nvPicPr>
        <p:blipFill>
          <a:blip r:embed="rId3"/>
          <a:stretch>
            <a:fillRect/>
          </a:stretch>
        </p:blipFill>
        <p:spPr>
          <a:xfrm>
            <a:off x="1" y="2382978"/>
            <a:ext cx="4068199" cy="4475019"/>
          </a:xfrm>
          <a:prstGeom prst="rect">
            <a:avLst/>
          </a:prstGeom>
        </p:spPr>
      </p:pic>
      <p:pic>
        <p:nvPicPr>
          <p:cNvPr id="11" name="图片 10">
            <a:extLst>
              <a:ext uri="{FF2B5EF4-FFF2-40B4-BE49-F238E27FC236}">
                <a16:creationId xmlns:a16="http://schemas.microsoft.com/office/drawing/2014/main" id="{16C14DDA-AC17-30CE-2BE9-6AC4D1F6C8CD}"/>
              </a:ext>
            </a:extLst>
          </p:cNvPr>
          <p:cNvPicPr>
            <a:picLocks noChangeAspect="1"/>
          </p:cNvPicPr>
          <p:nvPr/>
        </p:nvPicPr>
        <p:blipFill>
          <a:blip r:embed="rId4"/>
          <a:stretch>
            <a:fillRect/>
          </a:stretch>
        </p:blipFill>
        <p:spPr>
          <a:xfrm>
            <a:off x="4061901" y="2382978"/>
            <a:ext cx="4068199" cy="4475019"/>
          </a:xfrm>
          <a:prstGeom prst="rect">
            <a:avLst/>
          </a:prstGeom>
        </p:spPr>
      </p:pic>
      <p:pic>
        <p:nvPicPr>
          <p:cNvPr id="14" name="图片 13">
            <a:extLst>
              <a:ext uri="{FF2B5EF4-FFF2-40B4-BE49-F238E27FC236}">
                <a16:creationId xmlns:a16="http://schemas.microsoft.com/office/drawing/2014/main" id="{FE9F12CE-60AD-E3E6-DBE2-1288702D99C9}"/>
              </a:ext>
            </a:extLst>
          </p:cNvPr>
          <p:cNvPicPr>
            <a:picLocks noChangeAspect="1"/>
          </p:cNvPicPr>
          <p:nvPr/>
        </p:nvPicPr>
        <p:blipFill>
          <a:blip r:embed="rId5"/>
          <a:stretch>
            <a:fillRect/>
          </a:stretch>
        </p:blipFill>
        <p:spPr>
          <a:xfrm>
            <a:off x="8123802" y="2382981"/>
            <a:ext cx="4068199" cy="4475019"/>
          </a:xfrm>
          <a:prstGeom prst="rect">
            <a:avLst/>
          </a:prstGeom>
        </p:spPr>
      </p:pic>
      <p:sp>
        <p:nvSpPr>
          <p:cNvPr id="16" name="文本框 15">
            <a:extLst>
              <a:ext uri="{FF2B5EF4-FFF2-40B4-BE49-F238E27FC236}">
                <a16:creationId xmlns:a16="http://schemas.microsoft.com/office/drawing/2014/main" id="{EC3EEFFC-73A6-79B4-823D-D95BB78C34D0}"/>
              </a:ext>
            </a:extLst>
          </p:cNvPr>
          <p:cNvSpPr txBox="1"/>
          <p:nvPr/>
        </p:nvSpPr>
        <p:spPr>
          <a:xfrm>
            <a:off x="58056" y="1923604"/>
            <a:ext cx="6128656" cy="400110"/>
          </a:xfrm>
          <a:prstGeom prst="rect">
            <a:avLst/>
          </a:prstGeom>
          <a:noFill/>
        </p:spPr>
        <p:txBody>
          <a:bodyPr wrap="square">
            <a:spAutoFit/>
          </a:bodyPr>
          <a:lstStyle/>
          <a:p>
            <a:r>
              <a:rPr lang="en-US" altLang="zh-CN" sz="2000" dirty="0">
                <a:latin typeface="Consolas" panose="020B0609020204030204" pitchFamily="49" charset="0"/>
              </a:rPr>
              <a:t>Category 1: The trends are consistent.</a:t>
            </a:r>
            <a:endParaRPr lang="zh-CN" altLang="en-US" sz="2000" dirty="0">
              <a:latin typeface="Consolas" panose="020B0609020204030204" pitchFamily="49" charset="0"/>
            </a:endParaRPr>
          </a:p>
        </p:txBody>
      </p:sp>
    </p:spTree>
    <p:extLst>
      <p:ext uri="{BB962C8B-B14F-4D97-AF65-F5344CB8AC3E}">
        <p14:creationId xmlns:p14="http://schemas.microsoft.com/office/powerpoint/2010/main" val="1322087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a:extLst>
            <a:ext uri="{FF2B5EF4-FFF2-40B4-BE49-F238E27FC236}">
              <a16:creationId xmlns:a16="http://schemas.microsoft.com/office/drawing/2014/main" id="{14C2784F-AE53-CA2C-EF82-95DBCCF3E7A8}"/>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F6D97956-F9B0-2A63-EC12-5638FA1350BA}"/>
              </a:ext>
            </a:extLst>
          </p:cNvPr>
          <p:cNvSpPr txBox="1"/>
          <p:nvPr/>
        </p:nvSpPr>
        <p:spPr>
          <a:xfrm>
            <a:off x="0" y="0"/>
            <a:ext cx="4267200" cy="400110"/>
          </a:xfrm>
          <a:prstGeom prst="rect">
            <a:avLst/>
          </a:prstGeom>
          <a:noFill/>
        </p:spPr>
        <p:txBody>
          <a:bodyPr wrap="square" rtlCol="0">
            <a:spAutoFit/>
          </a:bodyPr>
          <a:lstStyle>
            <a:defPPr marR="0" lvl="0" algn="l" rtl="0">
              <a:lnSpc>
                <a:spcPct val="100000"/>
              </a:lnSpc>
              <a:spcBef>
                <a:spcPts val="0"/>
              </a:spcBef>
              <a:spcAft>
                <a:spcPts val="0"/>
              </a:spcAft>
            </a:defPPr>
            <a:lvl4pPr>
              <a:defRPr sz="2000">
                <a:latin typeface="Consolas" panose="020B0609020204030204" pitchFamily="49" charset="0"/>
              </a:defRPr>
            </a:lvl4pPr>
          </a:lstStyle>
          <a:p>
            <a:pPr lvl="3"/>
            <a:r>
              <a:rPr lang="en-US" altLang="zh-CN" dirty="0"/>
              <a:t>Template-based IBI Prediction</a:t>
            </a:r>
          </a:p>
        </p:txBody>
      </p:sp>
      <p:pic>
        <p:nvPicPr>
          <p:cNvPr id="5" name="图片 4">
            <a:extLst>
              <a:ext uri="{FF2B5EF4-FFF2-40B4-BE49-F238E27FC236}">
                <a16:creationId xmlns:a16="http://schemas.microsoft.com/office/drawing/2014/main" id="{1A7285E4-9801-C5C9-3885-D2F96D7BBD3D}"/>
              </a:ext>
            </a:extLst>
          </p:cNvPr>
          <p:cNvPicPr>
            <a:picLocks noChangeAspect="1"/>
          </p:cNvPicPr>
          <p:nvPr/>
        </p:nvPicPr>
        <p:blipFill>
          <a:blip r:embed="rId3"/>
          <a:stretch>
            <a:fillRect/>
          </a:stretch>
        </p:blipFill>
        <p:spPr>
          <a:xfrm>
            <a:off x="0" y="1797789"/>
            <a:ext cx="4068202" cy="4475022"/>
          </a:xfrm>
          <a:prstGeom prst="rect">
            <a:avLst/>
          </a:prstGeom>
        </p:spPr>
      </p:pic>
      <p:pic>
        <p:nvPicPr>
          <p:cNvPr id="7" name="图片 6">
            <a:extLst>
              <a:ext uri="{FF2B5EF4-FFF2-40B4-BE49-F238E27FC236}">
                <a16:creationId xmlns:a16="http://schemas.microsoft.com/office/drawing/2014/main" id="{75296C46-36C1-608C-226E-BF611962334E}"/>
              </a:ext>
            </a:extLst>
          </p:cNvPr>
          <p:cNvPicPr>
            <a:picLocks noChangeAspect="1"/>
          </p:cNvPicPr>
          <p:nvPr/>
        </p:nvPicPr>
        <p:blipFill>
          <a:blip r:embed="rId4"/>
          <a:stretch>
            <a:fillRect/>
          </a:stretch>
        </p:blipFill>
        <p:spPr>
          <a:xfrm>
            <a:off x="4121069" y="1797788"/>
            <a:ext cx="4068202" cy="4475023"/>
          </a:xfrm>
          <a:prstGeom prst="rect">
            <a:avLst/>
          </a:prstGeom>
        </p:spPr>
      </p:pic>
      <p:pic>
        <p:nvPicPr>
          <p:cNvPr id="10" name="图片 9">
            <a:extLst>
              <a:ext uri="{FF2B5EF4-FFF2-40B4-BE49-F238E27FC236}">
                <a16:creationId xmlns:a16="http://schemas.microsoft.com/office/drawing/2014/main" id="{F8BC9C64-9B21-FA4C-9A7E-FF172FF43AE6}"/>
              </a:ext>
            </a:extLst>
          </p:cNvPr>
          <p:cNvPicPr>
            <a:picLocks noChangeAspect="1"/>
          </p:cNvPicPr>
          <p:nvPr/>
        </p:nvPicPr>
        <p:blipFill>
          <a:blip r:embed="rId5"/>
          <a:stretch>
            <a:fillRect/>
          </a:stretch>
        </p:blipFill>
        <p:spPr>
          <a:xfrm>
            <a:off x="8167885" y="1797788"/>
            <a:ext cx="4024115" cy="4426527"/>
          </a:xfrm>
          <a:prstGeom prst="rect">
            <a:avLst/>
          </a:prstGeom>
        </p:spPr>
      </p:pic>
      <p:sp>
        <p:nvSpPr>
          <p:cNvPr id="2" name="文本框 1">
            <a:extLst>
              <a:ext uri="{FF2B5EF4-FFF2-40B4-BE49-F238E27FC236}">
                <a16:creationId xmlns:a16="http://schemas.microsoft.com/office/drawing/2014/main" id="{64C930A7-C1F3-8957-87B7-08F8EC354CF8}"/>
              </a:ext>
            </a:extLst>
          </p:cNvPr>
          <p:cNvSpPr txBox="1"/>
          <p:nvPr/>
        </p:nvSpPr>
        <p:spPr>
          <a:xfrm>
            <a:off x="0" y="1269353"/>
            <a:ext cx="11926387" cy="400110"/>
          </a:xfrm>
          <a:prstGeom prst="rect">
            <a:avLst/>
          </a:prstGeom>
          <a:noFill/>
        </p:spPr>
        <p:txBody>
          <a:bodyPr wrap="square">
            <a:spAutoFit/>
          </a:bodyPr>
          <a:lstStyle/>
          <a:p>
            <a:r>
              <a:rPr lang="en-US" altLang="zh-CN" sz="2000" dirty="0">
                <a:latin typeface="Consolas" panose="020B0609020204030204" pitchFamily="49" charset="0"/>
              </a:rPr>
              <a:t>Category 2: The trend doesn't match, but estimated heart rate error is quite small.</a:t>
            </a:r>
            <a:endParaRPr lang="zh-CN" altLang="en-US" sz="2000" dirty="0">
              <a:latin typeface="Consolas" panose="020B0609020204030204" pitchFamily="49" charset="0"/>
            </a:endParaRPr>
          </a:p>
        </p:txBody>
      </p:sp>
    </p:spTree>
    <p:extLst>
      <p:ext uri="{BB962C8B-B14F-4D97-AF65-F5344CB8AC3E}">
        <p14:creationId xmlns:p14="http://schemas.microsoft.com/office/powerpoint/2010/main" val="2220362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a:extLst>
            <a:ext uri="{FF2B5EF4-FFF2-40B4-BE49-F238E27FC236}">
              <a16:creationId xmlns:a16="http://schemas.microsoft.com/office/drawing/2014/main" id="{FBD1D471-BC38-708B-AB34-768D28CC8253}"/>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1587A7AA-BFAF-8526-A4B4-34EA694A801A}"/>
              </a:ext>
            </a:extLst>
          </p:cNvPr>
          <p:cNvSpPr txBox="1"/>
          <p:nvPr/>
        </p:nvSpPr>
        <p:spPr>
          <a:xfrm>
            <a:off x="0" y="0"/>
            <a:ext cx="4267200" cy="400110"/>
          </a:xfrm>
          <a:prstGeom prst="rect">
            <a:avLst/>
          </a:prstGeom>
          <a:noFill/>
        </p:spPr>
        <p:txBody>
          <a:bodyPr wrap="square" rtlCol="0">
            <a:spAutoFit/>
          </a:bodyPr>
          <a:lstStyle>
            <a:defPPr marR="0" lvl="0" algn="l" rtl="0">
              <a:lnSpc>
                <a:spcPct val="100000"/>
              </a:lnSpc>
              <a:spcBef>
                <a:spcPts val="0"/>
              </a:spcBef>
              <a:spcAft>
                <a:spcPts val="0"/>
              </a:spcAft>
            </a:defPPr>
            <a:lvl4pPr>
              <a:defRPr sz="2000">
                <a:latin typeface="Consolas" panose="020B0609020204030204" pitchFamily="49" charset="0"/>
              </a:defRPr>
            </a:lvl4pPr>
          </a:lstStyle>
          <a:p>
            <a:pPr lvl="3"/>
            <a:r>
              <a:rPr lang="en-US" altLang="zh-CN" dirty="0"/>
              <a:t>Template-based IBI Prediction</a:t>
            </a:r>
          </a:p>
        </p:txBody>
      </p:sp>
      <p:pic>
        <p:nvPicPr>
          <p:cNvPr id="3" name="图片 2">
            <a:extLst>
              <a:ext uri="{FF2B5EF4-FFF2-40B4-BE49-F238E27FC236}">
                <a16:creationId xmlns:a16="http://schemas.microsoft.com/office/drawing/2014/main" id="{38645DCE-0B8F-A1AC-1BCC-50F12863E5C9}"/>
              </a:ext>
            </a:extLst>
          </p:cNvPr>
          <p:cNvPicPr>
            <a:picLocks noChangeAspect="1"/>
          </p:cNvPicPr>
          <p:nvPr/>
        </p:nvPicPr>
        <p:blipFill>
          <a:blip r:embed="rId3"/>
          <a:stretch>
            <a:fillRect/>
          </a:stretch>
        </p:blipFill>
        <p:spPr>
          <a:xfrm>
            <a:off x="0" y="1863101"/>
            <a:ext cx="4024116" cy="4426528"/>
          </a:xfrm>
          <a:prstGeom prst="rect">
            <a:avLst/>
          </a:prstGeom>
        </p:spPr>
      </p:pic>
      <p:pic>
        <p:nvPicPr>
          <p:cNvPr id="8" name="图片 7">
            <a:extLst>
              <a:ext uri="{FF2B5EF4-FFF2-40B4-BE49-F238E27FC236}">
                <a16:creationId xmlns:a16="http://schemas.microsoft.com/office/drawing/2014/main" id="{791F7879-9B03-C2EC-45D2-C3B3F63C6C9F}"/>
              </a:ext>
            </a:extLst>
          </p:cNvPr>
          <p:cNvPicPr>
            <a:picLocks noChangeAspect="1"/>
          </p:cNvPicPr>
          <p:nvPr/>
        </p:nvPicPr>
        <p:blipFill>
          <a:blip r:embed="rId4"/>
          <a:stretch>
            <a:fillRect/>
          </a:stretch>
        </p:blipFill>
        <p:spPr>
          <a:xfrm>
            <a:off x="4024116" y="1863101"/>
            <a:ext cx="4024117" cy="4426529"/>
          </a:xfrm>
          <a:prstGeom prst="rect">
            <a:avLst/>
          </a:prstGeom>
        </p:spPr>
      </p:pic>
      <p:pic>
        <p:nvPicPr>
          <p:cNvPr id="11" name="图片 10">
            <a:extLst>
              <a:ext uri="{FF2B5EF4-FFF2-40B4-BE49-F238E27FC236}">
                <a16:creationId xmlns:a16="http://schemas.microsoft.com/office/drawing/2014/main" id="{A7FE9129-1BC1-4958-85FA-0EBBB3623F75}"/>
              </a:ext>
            </a:extLst>
          </p:cNvPr>
          <p:cNvPicPr>
            <a:picLocks noChangeAspect="1"/>
          </p:cNvPicPr>
          <p:nvPr/>
        </p:nvPicPr>
        <p:blipFill>
          <a:blip r:embed="rId5"/>
          <a:stretch>
            <a:fillRect/>
          </a:stretch>
        </p:blipFill>
        <p:spPr>
          <a:xfrm>
            <a:off x="8048232" y="1863101"/>
            <a:ext cx="4024117" cy="4426529"/>
          </a:xfrm>
          <a:prstGeom prst="rect">
            <a:avLst/>
          </a:prstGeom>
        </p:spPr>
      </p:pic>
      <p:sp>
        <p:nvSpPr>
          <p:cNvPr id="14" name="文本框 13">
            <a:extLst>
              <a:ext uri="{FF2B5EF4-FFF2-40B4-BE49-F238E27FC236}">
                <a16:creationId xmlns:a16="http://schemas.microsoft.com/office/drawing/2014/main" id="{8EE7A303-EBF8-E467-5B14-EC3559EBA32B}"/>
              </a:ext>
            </a:extLst>
          </p:cNvPr>
          <p:cNvSpPr txBox="1"/>
          <p:nvPr/>
        </p:nvSpPr>
        <p:spPr>
          <a:xfrm>
            <a:off x="0" y="1302591"/>
            <a:ext cx="9455237" cy="400110"/>
          </a:xfrm>
          <a:prstGeom prst="rect">
            <a:avLst/>
          </a:prstGeom>
          <a:noFill/>
        </p:spPr>
        <p:txBody>
          <a:bodyPr wrap="square">
            <a:spAutoFit/>
          </a:bodyPr>
          <a:lstStyle/>
          <a:p>
            <a:r>
              <a:rPr lang="en-US" altLang="zh-CN" sz="2000" dirty="0">
                <a:latin typeface="Consolas" panose="020B0609020204030204" pitchFamily="49" charset="0"/>
              </a:rPr>
              <a:t>Category 3: </a:t>
            </a:r>
            <a:r>
              <a:rPr lang="zh-CN" altLang="en-US" sz="2000" dirty="0">
                <a:latin typeface="Consolas" panose="020B0609020204030204" pitchFamily="49" charset="0"/>
              </a:rPr>
              <a:t>It seems that the error in PPG is larger.</a:t>
            </a:r>
          </a:p>
        </p:txBody>
      </p:sp>
    </p:spTree>
    <p:extLst>
      <p:ext uri="{BB962C8B-B14F-4D97-AF65-F5344CB8AC3E}">
        <p14:creationId xmlns:p14="http://schemas.microsoft.com/office/powerpoint/2010/main" val="3988850736"/>
      </p:ext>
    </p:extLst>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3067</TotalTime>
  <Words>663</Words>
  <Application>Microsoft Office PowerPoint</Application>
  <PresentationFormat>宽屏</PresentationFormat>
  <Paragraphs>120</Paragraphs>
  <Slides>15</Slides>
  <Notes>14</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15</vt:i4>
      </vt:variant>
    </vt:vector>
  </HeadingPairs>
  <TitlesOfParts>
    <vt:vector size="18" baseType="lpstr">
      <vt:lpstr>Arial</vt:lpstr>
      <vt:lpstr>Consolas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老 甲鱼</dc:creator>
  <cp:lastModifiedBy>甲鱼 老</cp:lastModifiedBy>
  <cp:revision>2765</cp:revision>
  <dcterms:created xsi:type="dcterms:W3CDTF">2023-07-30T03:21:28Z</dcterms:created>
  <dcterms:modified xsi:type="dcterms:W3CDTF">2024-03-11T04:01:45Z</dcterms:modified>
</cp:coreProperties>
</file>